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7" r:id="rId2"/>
  </p:sldIdLst>
  <p:sldSz cx="30267275" cy="42794238"/>
  <p:notesSz cx="7104063" cy="10234613"/>
  <p:custDataLst>
    <p:tags r:id="rId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79">
          <p15:clr>
            <a:srgbClr val="A4A3A4"/>
          </p15:clr>
        </p15:guide>
        <p15:guide id="2" pos="956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F0F9"/>
    <a:srgbClr val="C4ACCE"/>
    <a:srgbClr val="FCF8F3"/>
    <a:srgbClr val="FDFBF8"/>
    <a:srgbClr val="F9F2EA"/>
    <a:srgbClr val="FEFCFB"/>
    <a:srgbClr val="FCF7F3"/>
    <a:srgbClr val="FBF4EE"/>
    <a:srgbClr val="17269B"/>
    <a:srgbClr val="5482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p:scale>
          <a:sx n="30" d="100"/>
          <a:sy n="30" d="100"/>
        </p:scale>
        <p:origin x="411" y="-2214"/>
      </p:cViewPr>
      <p:guideLst>
        <p:guide orient="horz" pos="13479"/>
        <p:guide pos="956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tags" Target="tags/tag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427" cy="513508"/>
          </a:xfrm>
          <a:prstGeom prst="rect">
            <a:avLst/>
          </a:prstGeom>
        </p:spPr>
        <p:txBody>
          <a:bodyPr vert="horz" lIns="95838" tIns="47919" rIns="95838" bIns="47919" rtlCol="0"/>
          <a:lstStyle>
            <a:lvl1pPr algn="l">
              <a:defRPr sz="1300"/>
            </a:lvl1pPr>
          </a:lstStyle>
          <a:p>
            <a:endParaRPr lang="zh-CN" altLang="en-US"/>
          </a:p>
        </p:txBody>
      </p:sp>
      <p:sp>
        <p:nvSpPr>
          <p:cNvPr id="3" name="日期占位符 2"/>
          <p:cNvSpPr>
            <a:spLocks noGrp="1"/>
          </p:cNvSpPr>
          <p:nvPr>
            <p:ph type="dt" idx="1"/>
          </p:nvPr>
        </p:nvSpPr>
        <p:spPr>
          <a:xfrm>
            <a:off x="4023992" y="0"/>
            <a:ext cx="3078427" cy="513508"/>
          </a:xfrm>
          <a:prstGeom prst="rect">
            <a:avLst/>
          </a:prstGeom>
        </p:spPr>
        <p:txBody>
          <a:bodyPr vert="horz" lIns="95838" tIns="47919" rIns="95838" bIns="47919" rtlCol="0"/>
          <a:lstStyle>
            <a:lvl1pPr algn="r">
              <a:defRPr sz="1300"/>
            </a:lvl1pPr>
          </a:lstStyle>
          <a:p>
            <a:fld id="{D2A48B96-639E-45A3-A0BA-2464DFDB1FAA}" type="datetimeFigureOut">
              <a:rPr lang="zh-CN" altLang="en-US" smtClean="0"/>
              <a:t>2025/8/28</a:t>
            </a:fld>
            <a:endParaRPr lang="zh-CN" altLang="en-US"/>
          </a:p>
        </p:txBody>
      </p:sp>
      <p:sp>
        <p:nvSpPr>
          <p:cNvPr id="4" name="幻灯片图像占位符 3"/>
          <p:cNvSpPr>
            <a:spLocks noGrp="1" noRot="1" noChangeAspect="1"/>
          </p:cNvSpPr>
          <p:nvPr>
            <p:ph type="sldImg" idx="2"/>
          </p:nvPr>
        </p:nvSpPr>
        <p:spPr>
          <a:xfrm>
            <a:off x="2330450" y="1277938"/>
            <a:ext cx="2443163" cy="3454400"/>
          </a:xfrm>
          <a:prstGeom prst="rect">
            <a:avLst/>
          </a:prstGeom>
          <a:noFill/>
          <a:ln w="12700">
            <a:solidFill>
              <a:prstClr val="black"/>
            </a:solidFill>
          </a:ln>
        </p:spPr>
        <p:txBody>
          <a:bodyPr vert="horz" lIns="95838" tIns="47919" rIns="95838" bIns="47919" rtlCol="0" anchor="ctr"/>
          <a:lstStyle/>
          <a:p>
            <a:endParaRPr lang="zh-CN" altLang="en-US"/>
          </a:p>
        </p:txBody>
      </p:sp>
      <p:sp>
        <p:nvSpPr>
          <p:cNvPr id="5" name="备注占位符 4"/>
          <p:cNvSpPr>
            <a:spLocks noGrp="1"/>
          </p:cNvSpPr>
          <p:nvPr>
            <p:ph type="body" sz="quarter" idx="3"/>
          </p:nvPr>
        </p:nvSpPr>
        <p:spPr>
          <a:xfrm>
            <a:off x="710407" y="4925408"/>
            <a:ext cx="5683250" cy="4029879"/>
          </a:xfrm>
          <a:prstGeom prst="rect">
            <a:avLst/>
          </a:prstGeom>
        </p:spPr>
        <p:txBody>
          <a:bodyPr vert="horz" lIns="95838" tIns="47919" rIns="95838" bIns="47919"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109"/>
            <a:ext cx="3078427" cy="513507"/>
          </a:xfrm>
          <a:prstGeom prst="rect">
            <a:avLst/>
          </a:prstGeom>
        </p:spPr>
        <p:txBody>
          <a:bodyPr vert="horz" lIns="95838" tIns="47919" rIns="95838" bIns="47919" rtlCol="0" anchor="b"/>
          <a:lstStyle>
            <a:lvl1pPr algn="l">
              <a:defRPr sz="1300"/>
            </a:lvl1pPr>
          </a:lstStyle>
          <a:p>
            <a:endParaRPr lang="zh-CN" altLang="en-US"/>
          </a:p>
        </p:txBody>
      </p:sp>
      <p:sp>
        <p:nvSpPr>
          <p:cNvPr id="7" name="灯片编号占位符 6"/>
          <p:cNvSpPr>
            <a:spLocks noGrp="1"/>
          </p:cNvSpPr>
          <p:nvPr>
            <p:ph type="sldNum" sz="quarter" idx="5"/>
          </p:nvPr>
        </p:nvSpPr>
        <p:spPr>
          <a:xfrm>
            <a:off x="4023992" y="9721109"/>
            <a:ext cx="3078427" cy="513507"/>
          </a:xfrm>
          <a:prstGeom prst="rect">
            <a:avLst/>
          </a:prstGeom>
        </p:spPr>
        <p:txBody>
          <a:bodyPr vert="horz" lIns="95838" tIns="47919" rIns="95838" bIns="47919" rtlCol="0" anchor="b"/>
          <a:lstStyle>
            <a:lvl1pPr algn="r">
              <a:defRPr sz="1300"/>
            </a:lvl1pPr>
          </a:lstStyle>
          <a:p>
            <a:fld id="{A6837353-30EB-4A48-80EB-173D804AEFBD}" type="slidenum">
              <a:rPr lang="zh-CN" altLang="en-US" smtClean="0"/>
              <a:t>‹nr.›</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0965" algn="l" defTabSz="914400" rtl="0" eaLnBrk="1" latinLnBrk="0" hangingPunct="1">
      <a:defRPr sz="1200" kern="1200">
        <a:solidFill>
          <a:schemeClr val="tx1"/>
        </a:solidFill>
        <a:latin typeface="+mn-lt"/>
        <a:ea typeface="+mn-ea"/>
        <a:cs typeface="+mn-cs"/>
      </a:defRPr>
    </a:lvl4pPr>
    <a:lvl5pPr marL="1828165" algn="l" defTabSz="914400" rtl="0" eaLnBrk="1" latinLnBrk="0" hangingPunct="1">
      <a:defRPr sz="1200" kern="1200">
        <a:solidFill>
          <a:schemeClr val="tx1"/>
        </a:solidFill>
        <a:latin typeface="+mn-lt"/>
        <a:ea typeface="+mn-ea"/>
        <a:cs typeface="+mn-cs"/>
      </a:defRPr>
    </a:lvl5pPr>
    <a:lvl6pPr marL="2285365" algn="l" defTabSz="914400" rtl="0" eaLnBrk="1" latinLnBrk="0" hangingPunct="1">
      <a:defRPr sz="1200" kern="1200">
        <a:solidFill>
          <a:schemeClr val="tx1"/>
        </a:solidFill>
        <a:latin typeface="+mn-lt"/>
        <a:ea typeface="+mn-ea"/>
        <a:cs typeface="+mn-cs"/>
      </a:defRPr>
    </a:lvl6pPr>
    <a:lvl7pPr marL="2742565" algn="l" defTabSz="914400" rtl="0" eaLnBrk="1" latinLnBrk="0" hangingPunct="1">
      <a:defRPr sz="1200" kern="1200">
        <a:solidFill>
          <a:schemeClr val="tx1"/>
        </a:solidFill>
        <a:latin typeface="+mn-lt"/>
        <a:ea typeface="+mn-ea"/>
        <a:cs typeface="+mn-cs"/>
      </a:defRPr>
    </a:lvl7pPr>
    <a:lvl8pPr marL="3199130" algn="l" defTabSz="914400" rtl="0" eaLnBrk="1" latinLnBrk="0" hangingPunct="1">
      <a:defRPr sz="1200" kern="1200">
        <a:solidFill>
          <a:schemeClr val="tx1"/>
        </a:solidFill>
        <a:latin typeface="+mn-lt"/>
        <a:ea typeface="+mn-ea"/>
        <a:cs typeface="+mn-cs"/>
      </a:defRPr>
    </a:lvl8pPr>
    <a:lvl9pPr marL="365633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2330450" y="1277938"/>
            <a:ext cx="2443163"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2270046" y="7003597"/>
            <a:ext cx="25727184" cy="14898735"/>
          </a:xfrm>
        </p:spPr>
        <p:txBody>
          <a:bodyPr anchor="b"/>
          <a:lstStyle>
            <a:lvl1pPr algn="ctr">
              <a:defRPr sz="19860"/>
            </a:lvl1pPr>
          </a:lstStyle>
          <a:p>
            <a:r>
              <a:rPr lang="nl-NL"/>
              <a:t>Klik om stijl te bewerken</a:t>
            </a:r>
            <a:endParaRPr lang="en-US" dirty="0"/>
          </a:p>
        </p:txBody>
      </p:sp>
      <p:sp>
        <p:nvSpPr>
          <p:cNvPr id="3" name="Subtitle 2"/>
          <p:cNvSpPr>
            <a:spLocks noGrp="1"/>
          </p:cNvSpPr>
          <p:nvPr>
            <p:ph type="subTitle" idx="1" hasCustomPrompt="1"/>
          </p:nvPr>
        </p:nvSpPr>
        <p:spPr>
          <a:xfrm>
            <a:off x="3783410" y="22476884"/>
            <a:ext cx="22700456" cy="10332032"/>
          </a:xfrm>
        </p:spPr>
        <p:txBody>
          <a:bodyPr/>
          <a:lstStyle>
            <a:lvl1pPr marL="0" indent="0" algn="ctr">
              <a:buNone/>
              <a:defRPr sz="7945"/>
            </a:lvl1pPr>
            <a:lvl2pPr marL="1513205" indent="0" algn="ctr">
              <a:buNone/>
              <a:defRPr sz="6620"/>
            </a:lvl2pPr>
            <a:lvl3pPr marL="3027045" indent="0" algn="ctr">
              <a:buNone/>
              <a:defRPr sz="5960"/>
            </a:lvl3pPr>
            <a:lvl4pPr marL="4540250" indent="0" algn="ctr">
              <a:buNone/>
              <a:defRPr sz="5295"/>
            </a:lvl4pPr>
            <a:lvl5pPr marL="6053455" indent="0" algn="ctr">
              <a:buNone/>
              <a:defRPr sz="5295"/>
            </a:lvl5pPr>
            <a:lvl6pPr marL="7566660" indent="0" algn="ctr">
              <a:buNone/>
              <a:defRPr sz="5295"/>
            </a:lvl6pPr>
            <a:lvl7pPr marL="9080500" indent="0" algn="ctr">
              <a:buNone/>
              <a:defRPr sz="5295"/>
            </a:lvl7pPr>
            <a:lvl8pPr marL="10593705" indent="0" algn="ctr">
              <a:buNone/>
              <a:defRPr sz="5295"/>
            </a:lvl8pPr>
            <a:lvl9pPr marL="12106910" indent="0" algn="ctr">
              <a:buNone/>
              <a:defRPr sz="5295"/>
            </a:lvl9pPr>
          </a:lstStyle>
          <a:p>
            <a:r>
              <a:rPr lang="nl-NL"/>
              <a:t>Klikken om de ondertitelstijl van het model te bewerken</a:t>
            </a:r>
            <a:endParaRPr lang="en-US" dirty="0"/>
          </a:p>
        </p:txBody>
      </p:sp>
      <p:sp>
        <p:nvSpPr>
          <p:cNvPr id="4" name="Date Placeholder 3"/>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nl-NL"/>
              <a:t>Klik om stijl te bewerken</a:t>
            </a:r>
            <a:endParaRPr lang="en-US" dirty="0"/>
          </a:p>
        </p:txBody>
      </p:sp>
      <p:sp>
        <p:nvSpPr>
          <p:cNvPr id="3" name="Vertical Text Placeholder 2"/>
          <p:cNvSpPr>
            <a:spLocks noGrp="1"/>
          </p:cNvSpPr>
          <p:nvPr>
            <p:ph type="body" orient="vert" idx="1" hasCustomPrompt="1"/>
          </p:nvPr>
        </p:nvSpPr>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21660020" y="2278397"/>
            <a:ext cx="6526381" cy="36266139"/>
          </a:xfrm>
        </p:spPr>
        <p:txBody>
          <a:bodyPr vert="eaVert"/>
          <a:lstStyle/>
          <a:p>
            <a:r>
              <a:rPr lang="nl-NL"/>
              <a:t>Klik om stijl te bewerken</a:t>
            </a:r>
            <a:endParaRPr lang="en-US" dirty="0"/>
          </a:p>
        </p:txBody>
      </p:sp>
      <p:sp>
        <p:nvSpPr>
          <p:cNvPr id="3" name="Vertical Text Placeholder 2"/>
          <p:cNvSpPr>
            <a:spLocks noGrp="1"/>
          </p:cNvSpPr>
          <p:nvPr>
            <p:ph type="body" orient="vert" idx="1" hasCustomPrompt="1"/>
          </p:nvPr>
        </p:nvSpPr>
        <p:spPr>
          <a:xfrm>
            <a:off x="2080877" y="2278397"/>
            <a:ext cx="19200803" cy="36266139"/>
          </a:xfrm>
        </p:spPr>
        <p:txBody>
          <a:bodyPr vert="eaVert"/>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nl-NL"/>
              <a:t>Klik om stijl te bewerken</a:t>
            </a:r>
            <a:endParaRPr lang="en-US" dirty="0"/>
          </a:p>
        </p:txBody>
      </p:sp>
      <p:sp>
        <p:nvSpPr>
          <p:cNvPr id="3" name="Content Placeholder 2"/>
          <p:cNvSpPr>
            <a:spLocks noGrp="1"/>
          </p:cNvSpPr>
          <p:nvPr>
            <p:ph idx="1" hasCustomPrompt="1"/>
          </p:nvPr>
        </p:nvSpPr>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65112" y="10668854"/>
            <a:ext cx="26105525" cy="17801211"/>
          </a:xfrm>
        </p:spPr>
        <p:txBody>
          <a:bodyPr anchor="b"/>
          <a:lstStyle>
            <a:lvl1pPr>
              <a:defRPr sz="19860"/>
            </a:lvl1pPr>
          </a:lstStyle>
          <a:p>
            <a:r>
              <a:rPr lang="nl-NL"/>
              <a:t>Klik om stijl te bewerken</a:t>
            </a:r>
            <a:endParaRPr lang="en-US" dirty="0"/>
          </a:p>
        </p:txBody>
      </p:sp>
      <p:sp>
        <p:nvSpPr>
          <p:cNvPr id="3" name="Text Placeholder 2"/>
          <p:cNvSpPr>
            <a:spLocks noGrp="1"/>
          </p:cNvSpPr>
          <p:nvPr>
            <p:ph type="body" idx="1" hasCustomPrompt="1"/>
          </p:nvPr>
        </p:nvSpPr>
        <p:spPr>
          <a:xfrm>
            <a:off x="2065112" y="28638472"/>
            <a:ext cx="26105525" cy="9361236"/>
          </a:xfrm>
        </p:spPr>
        <p:txBody>
          <a:bodyPr/>
          <a:lstStyle>
            <a:lvl1pPr marL="0" indent="0">
              <a:buNone/>
              <a:defRPr sz="7945">
                <a:solidFill>
                  <a:schemeClr val="tx1"/>
                </a:solidFill>
              </a:defRPr>
            </a:lvl1pPr>
            <a:lvl2pPr marL="1513205" indent="0">
              <a:buNone/>
              <a:defRPr sz="6620">
                <a:solidFill>
                  <a:schemeClr val="tx1">
                    <a:tint val="75000"/>
                  </a:schemeClr>
                </a:solidFill>
              </a:defRPr>
            </a:lvl2pPr>
            <a:lvl3pPr marL="3027045" indent="0">
              <a:buNone/>
              <a:defRPr sz="5960">
                <a:solidFill>
                  <a:schemeClr val="tx1">
                    <a:tint val="75000"/>
                  </a:schemeClr>
                </a:solidFill>
              </a:defRPr>
            </a:lvl3pPr>
            <a:lvl4pPr marL="4540250" indent="0">
              <a:buNone/>
              <a:defRPr sz="5295">
                <a:solidFill>
                  <a:schemeClr val="tx1">
                    <a:tint val="75000"/>
                  </a:schemeClr>
                </a:solidFill>
              </a:defRPr>
            </a:lvl4pPr>
            <a:lvl5pPr marL="6053455" indent="0">
              <a:buNone/>
              <a:defRPr sz="5295">
                <a:solidFill>
                  <a:schemeClr val="tx1">
                    <a:tint val="75000"/>
                  </a:schemeClr>
                </a:solidFill>
              </a:defRPr>
            </a:lvl5pPr>
            <a:lvl6pPr marL="7566660" indent="0">
              <a:buNone/>
              <a:defRPr sz="5295">
                <a:solidFill>
                  <a:schemeClr val="tx1">
                    <a:tint val="75000"/>
                  </a:schemeClr>
                </a:solidFill>
              </a:defRPr>
            </a:lvl6pPr>
            <a:lvl7pPr marL="9080500" indent="0">
              <a:buNone/>
              <a:defRPr sz="5295">
                <a:solidFill>
                  <a:schemeClr val="tx1">
                    <a:tint val="75000"/>
                  </a:schemeClr>
                </a:solidFill>
              </a:defRPr>
            </a:lvl7pPr>
            <a:lvl8pPr marL="10593705" indent="0">
              <a:buNone/>
              <a:defRPr sz="5295">
                <a:solidFill>
                  <a:schemeClr val="tx1">
                    <a:tint val="75000"/>
                  </a:schemeClr>
                </a:solidFill>
              </a:defRPr>
            </a:lvl8pPr>
            <a:lvl9pPr marL="12106910" indent="0">
              <a:buNone/>
              <a:defRPr sz="5295">
                <a:solidFill>
                  <a:schemeClr val="tx1">
                    <a:tint val="75000"/>
                  </a:schemeClr>
                </a:solidFill>
              </a:defRPr>
            </a:lvl9pPr>
          </a:lstStyle>
          <a:p>
            <a:pPr lvl="0"/>
            <a:r>
              <a:rPr lang="nl-NL"/>
              <a:t>Klikken om de tekststijl van het model te bewerken</a:t>
            </a:r>
          </a:p>
        </p:txBody>
      </p:sp>
      <p:sp>
        <p:nvSpPr>
          <p:cNvPr id="4" name="Date Placeholder 3"/>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nl-NL"/>
              <a:t>Klik om stijl te bewerken</a:t>
            </a:r>
            <a:endParaRPr lang="en-US" dirty="0"/>
          </a:p>
        </p:txBody>
      </p:sp>
      <p:sp>
        <p:nvSpPr>
          <p:cNvPr id="3" name="Content Placeholder 2"/>
          <p:cNvSpPr>
            <a:spLocks noGrp="1"/>
          </p:cNvSpPr>
          <p:nvPr>
            <p:ph sz="half" idx="1" hasCustomPrompt="1"/>
          </p:nvPr>
        </p:nvSpPr>
        <p:spPr>
          <a:xfrm>
            <a:off x="2080875" y="11391985"/>
            <a:ext cx="12863592" cy="27152551"/>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Content Placeholder 3"/>
          <p:cNvSpPr>
            <a:spLocks noGrp="1"/>
          </p:cNvSpPr>
          <p:nvPr>
            <p:ph sz="half" idx="2" hasCustomPrompt="1"/>
          </p:nvPr>
        </p:nvSpPr>
        <p:spPr>
          <a:xfrm>
            <a:off x="15322808" y="11391985"/>
            <a:ext cx="12863592" cy="27152551"/>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Date Placeholder 4"/>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84817" y="2278406"/>
            <a:ext cx="26105525" cy="8271575"/>
          </a:xfrm>
        </p:spPr>
        <p:txBody>
          <a:bodyPr/>
          <a:lstStyle/>
          <a:p>
            <a:r>
              <a:rPr lang="nl-NL"/>
              <a:t>Klik om stijl te bewerken</a:t>
            </a:r>
            <a:endParaRPr lang="en-US" dirty="0"/>
          </a:p>
        </p:txBody>
      </p:sp>
      <p:sp>
        <p:nvSpPr>
          <p:cNvPr id="3" name="Text Placeholder 2"/>
          <p:cNvSpPr>
            <a:spLocks noGrp="1"/>
          </p:cNvSpPr>
          <p:nvPr>
            <p:ph type="body" idx="1" hasCustomPrompt="1"/>
          </p:nvPr>
        </p:nvSpPr>
        <p:spPr>
          <a:xfrm>
            <a:off x="2084821" y="10490535"/>
            <a:ext cx="12804474" cy="5141249"/>
          </a:xfrm>
        </p:spPr>
        <p:txBody>
          <a:bodyPr anchor="b"/>
          <a:lstStyle>
            <a:lvl1pPr marL="0" indent="0">
              <a:buNone/>
              <a:defRPr sz="7945" b="1"/>
            </a:lvl1pPr>
            <a:lvl2pPr marL="1513205" indent="0">
              <a:buNone/>
              <a:defRPr sz="6620" b="1"/>
            </a:lvl2pPr>
            <a:lvl3pPr marL="3027045" indent="0">
              <a:buNone/>
              <a:defRPr sz="5960" b="1"/>
            </a:lvl3pPr>
            <a:lvl4pPr marL="4540250" indent="0">
              <a:buNone/>
              <a:defRPr sz="5295" b="1"/>
            </a:lvl4pPr>
            <a:lvl5pPr marL="6053455" indent="0">
              <a:buNone/>
              <a:defRPr sz="5295" b="1"/>
            </a:lvl5pPr>
            <a:lvl6pPr marL="7566660" indent="0">
              <a:buNone/>
              <a:defRPr sz="5295" b="1"/>
            </a:lvl6pPr>
            <a:lvl7pPr marL="9080500" indent="0">
              <a:buNone/>
              <a:defRPr sz="5295" b="1"/>
            </a:lvl7pPr>
            <a:lvl8pPr marL="10593705" indent="0">
              <a:buNone/>
              <a:defRPr sz="5295" b="1"/>
            </a:lvl8pPr>
            <a:lvl9pPr marL="12106910" indent="0">
              <a:buNone/>
              <a:defRPr sz="5295" b="1"/>
            </a:lvl9pPr>
          </a:lstStyle>
          <a:p>
            <a:pPr lvl="0"/>
            <a:r>
              <a:rPr lang="nl-NL"/>
              <a:t>Klikken om de tekststijl van het model te bewerken</a:t>
            </a:r>
          </a:p>
        </p:txBody>
      </p:sp>
      <p:sp>
        <p:nvSpPr>
          <p:cNvPr id="4" name="Content Placeholder 3"/>
          <p:cNvSpPr>
            <a:spLocks noGrp="1"/>
          </p:cNvSpPr>
          <p:nvPr>
            <p:ph sz="half" idx="2" hasCustomPrompt="1"/>
          </p:nvPr>
        </p:nvSpPr>
        <p:spPr>
          <a:xfrm>
            <a:off x="2084821" y="15631784"/>
            <a:ext cx="12804474" cy="22992000"/>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5" name="Text Placeholder 4"/>
          <p:cNvSpPr>
            <a:spLocks noGrp="1"/>
          </p:cNvSpPr>
          <p:nvPr>
            <p:ph type="body" sz="quarter" idx="3" hasCustomPrompt="1"/>
          </p:nvPr>
        </p:nvSpPr>
        <p:spPr>
          <a:xfrm>
            <a:off x="15322810" y="10490535"/>
            <a:ext cx="12867534" cy="5141249"/>
          </a:xfrm>
        </p:spPr>
        <p:txBody>
          <a:bodyPr anchor="b"/>
          <a:lstStyle>
            <a:lvl1pPr marL="0" indent="0">
              <a:buNone/>
              <a:defRPr sz="7945" b="1"/>
            </a:lvl1pPr>
            <a:lvl2pPr marL="1513205" indent="0">
              <a:buNone/>
              <a:defRPr sz="6620" b="1"/>
            </a:lvl2pPr>
            <a:lvl3pPr marL="3027045" indent="0">
              <a:buNone/>
              <a:defRPr sz="5960" b="1"/>
            </a:lvl3pPr>
            <a:lvl4pPr marL="4540250" indent="0">
              <a:buNone/>
              <a:defRPr sz="5295" b="1"/>
            </a:lvl4pPr>
            <a:lvl5pPr marL="6053455" indent="0">
              <a:buNone/>
              <a:defRPr sz="5295" b="1"/>
            </a:lvl5pPr>
            <a:lvl6pPr marL="7566660" indent="0">
              <a:buNone/>
              <a:defRPr sz="5295" b="1"/>
            </a:lvl6pPr>
            <a:lvl7pPr marL="9080500" indent="0">
              <a:buNone/>
              <a:defRPr sz="5295" b="1"/>
            </a:lvl7pPr>
            <a:lvl8pPr marL="10593705" indent="0">
              <a:buNone/>
              <a:defRPr sz="5295" b="1"/>
            </a:lvl8pPr>
            <a:lvl9pPr marL="12106910" indent="0">
              <a:buNone/>
              <a:defRPr sz="5295" b="1"/>
            </a:lvl9pPr>
          </a:lstStyle>
          <a:p>
            <a:pPr lvl="0"/>
            <a:r>
              <a:rPr lang="nl-NL"/>
              <a:t>Klikken om de tekststijl van het model te bewerken</a:t>
            </a:r>
          </a:p>
        </p:txBody>
      </p:sp>
      <p:sp>
        <p:nvSpPr>
          <p:cNvPr id="6" name="Content Placeholder 5"/>
          <p:cNvSpPr>
            <a:spLocks noGrp="1"/>
          </p:cNvSpPr>
          <p:nvPr>
            <p:ph sz="quarter" idx="4" hasCustomPrompt="1"/>
          </p:nvPr>
        </p:nvSpPr>
        <p:spPr>
          <a:xfrm>
            <a:off x="15322810" y="15631784"/>
            <a:ext cx="12867534" cy="22992000"/>
          </a:xfrm>
        </p:spPr>
        <p:txBody>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7" name="Date Placeholder 6"/>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nl-NL"/>
              <a:t>Klik om stijl te bewerken</a:t>
            </a:r>
            <a:endParaRPr lang="en-US" dirty="0"/>
          </a:p>
        </p:txBody>
      </p:sp>
      <p:sp>
        <p:nvSpPr>
          <p:cNvPr id="3" name="Date Placeholder 2"/>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84817" y="2852949"/>
            <a:ext cx="9761984" cy="9985322"/>
          </a:xfrm>
        </p:spPr>
        <p:txBody>
          <a:bodyPr anchor="b"/>
          <a:lstStyle>
            <a:lvl1pPr>
              <a:defRPr sz="10590"/>
            </a:lvl1pPr>
          </a:lstStyle>
          <a:p>
            <a:r>
              <a:rPr lang="nl-NL"/>
              <a:t>Klik om stijl te bewerken</a:t>
            </a:r>
            <a:endParaRPr lang="en-US" dirty="0"/>
          </a:p>
        </p:txBody>
      </p:sp>
      <p:sp>
        <p:nvSpPr>
          <p:cNvPr id="3" name="Content Placeholder 2"/>
          <p:cNvSpPr>
            <a:spLocks noGrp="1"/>
          </p:cNvSpPr>
          <p:nvPr>
            <p:ph idx="1" hasCustomPrompt="1"/>
          </p:nvPr>
        </p:nvSpPr>
        <p:spPr>
          <a:xfrm>
            <a:off x="12867534" y="6161587"/>
            <a:ext cx="15322808" cy="30411646"/>
          </a:xfrm>
        </p:spPr>
        <p:txBody>
          <a:bodyPr/>
          <a:lstStyle>
            <a:lvl1pPr>
              <a:defRPr sz="10590"/>
            </a:lvl1pPr>
            <a:lvl2pPr>
              <a:defRPr sz="9270"/>
            </a:lvl2pPr>
            <a:lvl3pPr>
              <a:defRPr sz="7945"/>
            </a:lvl3pPr>
            <a:lvl4pPr>
              <a:defRPr sz="6620"/>
            </a:lvl4pPr>
            <a:lvl5pPr>
              <a:defRPr sz="6620"/>
            </a:lvl5pPr>
            <a:lvl6pPr>
              <a:defRPr sz="6620"/>
            </a:lvl6pPr>
            <a:lvl7pPr>
              <a:defRPr sz="6620"/>
            </a:lvl7pPr>
            <a:lvl8pPr>
              <a:defRPr sz="6620"/>
            </a:lvl8pPr>
            <a:lvl9pPr>
              <a:defRPr sz="6620"/>
            </a:lvl9p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Text Placeholder 3"/>
          <p:cNvSpPr>
            <a:spLocks noGrp="1"/>
          </p:cNvSpPr>
          <p:nvPr>
            <p:ph type="body" sz="half" idx="2" hasCustomPrompt="1"/>
          </p:nvPr>
        </p:nvSpPr>
        <p:spPr>
          <a:xfrm>
            <a:off x="2084817" y="12838271"/>
            <a:ext cx="9761984" cy="23784486"/>
          </a:xfrm>
        </p:spPr>
        <p:txBody>
          <a:bodyPr/>
          <a:lstStyle>
            <a:lvl1pPr marL="0" indent="0">
              <a:buNone/>
              <a:defRPr sz="5295"/>
            </a:lvl1pPr>
            <a:lvl2pPr marL="1513205" indent="0">
              <a:buNone/>
              <a:defRPr sz="4635"/>
            </a:lvl2pPr>
            <a:lvl3pPr marL="3027045" indent="0">
              <a:buNone/>
              <a:defRPr sz="3970"/>
            </a:lvl3pPr>
            <a:lvl4pPr marL="4540250" indent="0">
              <a:buNone/>
              <a:defRPr sz="3310"/>
            </a:lvl4pPr>
            <a:lvl5pPr marL="6053455" indent="0">
              <a:buNone/>
              <a:defRPr sz="3310"/>
            </a:lvl5pPr>
            <a:lvl6pPr marL="7566660" indent="0">
              <a:buNone/>
              <a:defRPr sz="3310"/>
            </a:lvl6pPr>
            <a:lvl7pPr marL="9080500" indent="0">
              <a:buNone/>
              <a:defRPr sz="3310"/>
            </a:lvl7pPr>
            <a:lvl8pPr marL="10593705" indent="0">
              <a:buNone/>
              <a:defRPr sz="3310"/>
            </a:lvl8pPr>
            <a:lvl9pPr marL="12106910" indent="0">
              <a:buNone/>
              <a:defRPr sz="331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84817" y="2852949"/>
            <a:ext cx="9761984" cy="9985322"/>
          </a:xfrm>
        </p:spPr>
        <p:txBody>
          <a:bodyPr anchor="b"/>
          <a:lstStyle>
            <a:lvl1pPr>
              <a:defRPr sz="10590"/>
            </a:lvl1pPr>
          </a:lstStyle>
          <a:p>
            <a:r>
              <a:rPr lang="nl-NL"/>
              <a:t>Klik om stijl te bewerken</a:t>
            </a:r>
            <a:endParaRPr lang="en-US" dirty="0"/>
          </a:p>
        </p:txBody>
      </p:sp>
      <p:sp>
        <p:nvSpPr>
          <p:cNvPr id="3" name="Picture Placeholder 2"/>
          <p:cNvSpPr>
            <a:spLocks noGrp="1" noChangeAspect="1"/>
          </p:cNvSpPr>
          <p:nvPr>
            <p:ph type="pic" idx="1" hasCustomPrompt="1"/>
          </p:nvPr>
        </p:nvSpPr>
        <p:spPr>
          <a:xfrm>
            <a:off x="12867534" y="6161587"/>
            <a:ext cx="15322808" cy="30411646"/>
          </a:xfrm>
        </p:spPr>
        <p:txBody>
          <a:bodyPr anchor="t"/>
          <a:lstStyle>
            <a:lvl1pPr marL="0" indent="0">
              <a:buNone/>
              <a:defRPr sz="10590"/>
            </a:lvl1pPr>
            <a:lvl2pPr marL="1513205" indent="0">
              <a:buNone/>
              <a:defRPr sz="9270"/>
            </a:lvl2pPr>
            <a:lvl3pPr marL="3027045" indent="0">
              <a:buNone/>
              <a:defRPr sz="7945"/>
            </a:lvl3pPr>
            <a:lvl4pPr marL="4540250" indent="0">
              <a:buNone/>
              <a:defRPr sz="6620"/>
            </a:lvl4pPr>
            <a:lvl5pPr marL="6053455" indent="0">
              <a:buNone/>
              <a:defRPr sz="6620"/>
            </a:lvl5pPr>
            <a:lvl6pPr marL="7566660" indent="0">
              <a:buNone/>
              <a:defRPr sz="6620"/>
            </a:lvl6pPr>
            <a:lvl7pPr marL="9080500" indent="0">
              <a:buNone/>
              <a:defRPr sz="6620"/>
            </a:lvl7pPr>
            <a:lvl8pPr marL="10593705" indent="0">
              <a:buNone/>
              <a:defRPr sz="6620"/>
            </a:lvl8pPr>
            <a:lvl9pPr marL="12106910" indent="0">
              <a:buNone/>
              <a:defRPr sz="6620"/>
            </a:lvl9pPr>
          </a:lstStyle>
          <a:p>
            <a:r>
              <a:rPr lang="nl-NL"/>
              <a:t>Klik op het pictogram als u een afbeelding wilt toevoegen</a:t>
            </a:r>
            <a:endParaRPr lang="en-US" dirty="0"/>
          </a:p>
        </p:txBody>
      </p:sp>
      <p:sp>
        <p:nvSpPr>
          <p:cNvPr id="4" name="Text Placeholder 3"/>
          <p:cNvSpPr>
            <a:spLocks noGrp="1"/>
          </p:cNvSpPr>
          <p:nvPr>
            <p:ph type="body" sz="half" idx="2" hasCustomPrompt="1"/>
          </p:nvPr>
        </p:nvSpPr>
        <p:spPr>
          <a:xfrm>
            <a:off x="2084817" y="12838271"/>
            <a:ext cx="9761984" cy="23784486"/>
          </a:xfrm>
        </p:spPr>
        <p:txBody>
          <a:bodyPr/>
          <a:lstStyle>
            <a:lvl1pPr marL="0" indent="0">
              <a:buNone/>
              <a:defRPr sz="5295"/>
            </a:lvl1pPr>
            <a:lvl2pPr marL="1513205" indent="0">
              <a:buNone/>
              <a:defRPr sz="4635"/>
            </a:lvl2pPr>
            <a:lvl3pPr marL="3027045" indent="0">
              <a:buNone/>
              <a:defRPr sz="3970"/>
            </a:lvl3pPr>
            <a:lvl4pPr marL="4540250" indent="0">
              <a:buNone/>
              <a:defRPr sz="3310"/>
            </a:lvl4pPr>
            <a:lvl5pPr marL="6053455" indent="0">
              <a:buNone/>
              <a:defRPr sz="3310"/>
            </a:lvl5pPr>
            <a:lvl6pPr marL="7566660" indent="0">
              <a:buNone/>
              <a:defRPr sz="3310"/>
            </a:lvl6pPr>
            <a:lvl7pPr marL="9080500" indent="0">
              <a:buNone/>
              <a:defRPr sz="3310"/>
            </a:lvl7pPr>
            <a:lvl8pPr marL="10593705" indent="0">
              <a:buNone/>
              <a:defRPr sz="3310"/>
            </a:lvl8pPr>
            <a:lvl9pPr marL="12106910" indent="0">
              <a:buNone/>
              <a:defRPr sz="3310"/>
            </a:lvl9pPr>
          </a:lstStyle>
          <a:p>
            <a:pPr lvl="0"/>
            <a:r>
              <a:rPr lang="nl-NL"/>
              <a:t>Klikken om de tekststijl van het model te bewerken</a:t>
            </a:r>
          </a:p>
        </p:txBody>
      </p:sp>
      <p:sp>
        <p:nvSpPr>
          <p:cNvPr id="5" name="Date Placeholder 4"/>
          <p:cNvSpPr>
            <a:spLocks noGrp="1"/>
          </p:cNvSpPr>
          <p:nvPr>
            <p:ph type="dt" sz="half" idx="10"/>
          </p:nvPr>
        </p:nvSpPr>
        <p:spPr/>
        <p:txBody>
          <a:bodyPr/>
          <a:lstStyle/>
          <a:p>
            <a:fld id="{EFE4BE71-FAFC-4233-B3B4-F8FDB5E862BA}" type="datetimeFigureOut">
              <a:rPr lang="zh-CN" altLang="en-US" smtClean="0"/>
              <a:t>2025/8/28</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D720106-49EB-478D-9EA6-43C00E2C0755}" type="slidenum">
              <a:rPr lang="zh-CN" altLang="en-US" smtClean="0"/>
              <a:t>‹nr.›</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0875" y="2278406"/>
            <a:ext cx="26105525" cy="8271575"/>
          </a:xfrm>
          <a:prstGeom prst="rect">
            <a:avLst/>
          </a:prstGeom>
        </p:spPr>
        <p:txBody>
          <a:bodyPr vert="horz" lIns="91440" tIns="45720" rIns="91440" bIns="45720" rtlCol="0" anchor="ctr">
            <a:normAutofit/>
          </a:bodyPr>
          <a:lstStyle/>
          <a:p>
            <a:r>
              <a:rPr lang="nl-NL"/>
              <a:t>Klik om stijl te bewerken</a:t>
            </a:r>
            <a:endParaRPr lang="en-US" dirty="0"/>
          </a:p>
        </p:txBody>
      </p:sp>
      <p:sp>
        <p:nvSpPr>
          <p:cNvPr id="3" name="Text Placeholder 2"/>
          <p:cNvSpPr>
            <a:spLocks noGrp="1"/>
          </p:cNvSpPr>
          <p:nvPr>
            <p:ph type="body" idx="1"/>
          </p:nvPr>
        </p:nvSpPr>
        <p:spPr>
          <a:xfrm>
            <a:off x="2080875" y="11391985"/>
            <a:ext cx="26105525" cy="27152551"/>
          </a:xfrm>
          <a:prstGeom prst="rect">
            <a:avLst/>
          </a:prstGeom>
        </p:spPr>
        <p:txBody>
          <a:bodyPr vert="horz" lIns="91440" tIns="45720" rIns="91440" bIns="45720" rtlCol="0">
            <a:normAutofit/>
          </a:bodyPr>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US" dirty="0"/>
          </a:p>
        </p:txBody>
      </p:sp>
      <p:sp>
        <p:nvSpPr>
          <p:cNvPr id="4" name="Date Placeholder 3"/>
          <p:cNvSpPr>
            <a:spLocks noGrp="1"/>
          </p:cNvSpPr>
          <p:nvPr>
            <p:ph type="dt" sz="half" idx="2"/>
          </p:nvPr>
        </p:nvSpPr>
        <p:spPr>
          <a:xfrm>
            <a:off x="2080875" y="39663928"/>
            <a:ext cx="6810137" cy="2278397"/>
          </a:xfrm>
          <a:prstGeom prst="rect">
            <a:avLst/>
          </a:prstGeom>
        </p:spPr>
        <p:txBody>
          <a:bodyPr vert="horz" lIns="91440" tIns="45720" rIns="91440" bIns="45720" rtlCol="0" anchor="ctr"/>
          <a:lstStyle>
            <a:lvl1pPr algn="l">
              <a:defRPr sz="3970">
                <a:solidFill>
                  <a:schemeClr val="tx1">
                    <a:tint val="75000"/>
                  </a:schemeClr>
                </a:solidFill>
              </a:defRPr>
            </a:lvl1pPr>
          </a:lstStyle>
          <a:p>
            <a:fld id="{EFE4BE71-FAFC-4233-B3B4-F8FDB5E862BA}" type="datetimeFigureOut">
              <a:rPr lang="zh-CN" altLang="en-US" smtClean="0"/>
              <a:t>2025/8/28</a:t>
            </a:fld>
            <a:endParaRPr lang="zh-CN" altLang="en-US"/>
          </a:p>
        </p:txBody>
      </p:sp>
      <p:sp>
        <p:nvSpPr>
          <p:cNvPr id="5" name="Footer Placeholder 4"/>
          <p:cNvSpPr>
            <a:spLocks noGrp="1"/>
          </p:cNvSpPr>
          <p:nvPr>
            <p:ph type="ftr" sz="quarter" idx="3"/>
          </p:nvPr>
        </p:nvSpPr>
        <p:spPr>
          <a:xfrm>
            <a:off x="10026035" y="39663928"/>
            <a:ext cx="10215205" cy="2278397"/>
          </a:xfrm>
          <a:prstGeom prst="rect">
            <a:avLst/>
          </a:prstGeom>
        </p:spPr>
        <p:txBody>
          <a:bodyPr vert="horz" lIns="91440" tIns="45720" rIns="91440" bIns="45720" rtlCol="0" anchor="ctr"/>
          <a:lstStyle>
            <a:lvl1pPr algn="ctr">
              <a:defRPr sz="397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21376263" y="39663928"/>
            <a:ext cx="6810137" cy="2278397"/>
          </a:xfrm>
          <a:prstGeom prst="rect">
            <a:avLst/>
          </a:prstGeom>
        </p:spPr>
        <p:txBody>
          <a:bodyPr vert="horz" lIns="91440" tIns="45720" rIns="91440" bIns="45720" rtlCol="0" anchor="ctr"/>
          <a:lstStyle>
            <a:lvl1pPr algn="r">
              <a:defRPr sz="3970">
                <a:solidFill>
                  <a:schemeClr val="tx1">
                    <a:tint val="75000"/>
                  </a:schemeClr>
                </a:solidFill>
              </a:defRPr>
            </a:lvl1pPr>
          </a:lstStyle>
          <a:p>
            <a:fld id="{2D720106-49EB-478D-9EA6-43C00E2C0755}" type="slidenum">
              <a:rPr lang="zh-CN" altLang="en-US" smtClean="0"/>
              <a:t>‹nr.›</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3027045" rtl="0" eaLnBrk="1" latinLnBrk="0" hangingPunct="1">
        <a:lnSpc>
          <a:spcPct val="90000"/>
        </a:lnSpc>
        <a:spcBef>
          <a:spcPct val="0"/>
        </a:spcBef>
        <a:buNone/>
        <a:defRPr sz="14565" kern="1200">
          <a:solidFill>
            <a:schemeClr val="tx1"/>
          </a:solidFill>
          <a:latin typeface="+mj-lt"/>
          <a:ea typeface="+mj-ea"/>
          <a:cs typeface="+mj-cs"/>
        </a:defRPr>
      </a:lvl1pPr>
    </p:titleStyle>
    <p:bodyStyle>
      <a:lvl1pPr marL="756920" indent="-756920" algn="l" defTabSz="3027045" rtl="0" eaLnBrk="1" latinLnBrk="0" hangingPunct="1">
        <a:lnSpc>
          <a:spcPct val="90000"/>
        </a:lnSpc>
        <a:spcBef>
          <a:spcPts val="3310"/>
        </a:spcBef>
        <a:buFont typeface="Arial" panose="020B0604020202020204" pitchFamily="34" charset="0"/>
        <a:buChar char="•"/>
        <a:defRPr sz="9270" kern="1200">
          <a:solidFill>
            <a:schemeClr val="tx1"/>
          </a:solidFill>
          <a:latin typeface="+mn-lt"/>
          <a:ea typeface="+mn-ea"/>
          <a:cs typeface="+mn-cs"/>
        </a:defRPr>
      </a:lvl1pPr>
      <a:lvl2pPr marL="2270125" indent="-756920" algn="l" defTabSz="3027045"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3330" indent="-756920" algn="l" defTabSz="3027045" rtl="0" eaLnBrk="1" latinLnBrk="0" hangingPunct="1">
        <a:lnSpc>
          <a:spcPct val="90000"/>
        </a:lnSpc>
        <a:spcBef>
          <a:spcPts val="1655"/>
        </a:spcBef>
        <a:buFont typeface="Arial" panose="020B0604020202020204" pitchFamily="34" charset="0"/>
        <a:buChar char="•"/>
        <a:defRPr sz="6620" kern="1200">
          <a:solidFill>
            <a:schemeClr val="tx1"/>
          </a:solidFill>
          <a:latin typeface="+mn-lt"/>
          <a:ea typeface="+mn-ea"/>
          <a:cs typeface="+mn-cs"/>
        </a:defRPr>
      </a:lvl3pPr>
      <a:lvl4pPr marL="5296535" indent="-756920" algn="l" defTabSz="3027045"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0375" indent="-756920" algn="l" defTabSz="3027045"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3580" indent="-756920" algn="l" defTabSz="3027045"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6785" indent="-756920" algn="l" defTabSz="3027045"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0625" indent="-756920" algn="l" defTabSz="3027045"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3830" indent="-756920" algn="l" defTabSz="3027045"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045" rtl="0" eaLnBrk="1" latinLnBrk="0" hangingPunct="1">
        <a:defRPr sz="5960" kern="1200">
          <a:solidFill>
            <a:schemeClr val="tx1"/>
          </a:solidFill>
          <a:latin typeface="+mn-lt"/>
          <a:ea typeface="+mn-ea"/>
          <a:cs typeface="+mn-cs"/>
        </a:defRPr>
      </a:lvl1pPr>
      <a:lvl2pPr marL="1513205" algn="l" defTabSz="3027045" rtl="0" eaLnBrk="1" latinLnBrk="0" hangingPunct="1">
        <a:defRPr sz="5960" kern="1200">
          <a:solidFill>
            <a:schemeClr val="tx1"/>
          </a:solidFill>
          <a:latin typeface="+mn-lt"/>
          <a:ea typeface="+mn-ea"/>
          <a:cs typeface="+mn-cs"/>
        </a:defRPr>
      </a:lvl2pPr>
      <a:lvl3pPr marL="3027045" algn="l" defTabSz="3027045" rtl="0" eaLnBrk="1" latinLnBrk="0" hangingPunct="1">
        <a:defRPr sz="5960" kern="1200">
          <a:solidFill>
            <a:schemeClr val="tx1"/>
          </a:solidFill>
          <a:latin typeface="+mn-lt"/>
          <a:ea typeface="+mn-ea"/>
          <a:cs typeface="+mn-cs"/>
        </a:defRPr>
      </a:lvl3pPr>
      <a:lvl4pPr marL="4540250" algn="l" defTabSz="3027045" rtl="0" eaLnBrk="1" latinLnBrk="0" hangingPunct="1">
        <a:defRPr sz="5960" kern="1200">
          <a:solidFill>
            <a:schemeClr val="tx1"/>
          </a:solidFill>
          <a:latin typeface="+mn-lt"/>
          <a:ea typeface="+mn-ea"/>
          <a:cs typeface="+mn-cs"/>
        </a:defRPr>
      </a:lvl4pPr>
      <a:lvl5pPr marL="6053455" algn="l" defTabSz="3027045" rtl="0" eaLnBrk="1" latinLnBrk="0" hangingPunct="1">
        <a:defRPr sz="5960" kern="1200">
          <a:solidFill>
            <a:schemeClr val="tx1"/>
          </a:solidFill>
          <a:latin typeface="+mn-lt"/>
          <a:ea typeface="+mn-ea"/>
          <a:cs typeface="+mn-cs"/>
        </a:defRPr>
      </a:lvl5pPr>
      <a:lvl6pPr marL="7566660" algn="l" defTabSz="3027045" rtl="0" eaLnBrk="1" latinLnBrk="0" hangingPunct="1">
        <a:defRPr sz="5960" kern="1200">
          <a:solidFill>
            <a:schemeClr val="tx1"/>
          </a:solidFill>
          <a:latin typeface="+mn-lt"/>
          <a:ea typeface="+mn-ea"/>
          <a:cs typeface="+mn-cs"/>
        </a:defRPr>
      </a:lvl6pPr>
      <a:lvl7pPr marL="9080500" algn="l" defTabSz="3027045" rtl="0" eaLnBrk="1" latinLnBrk="0" hangingPunct="1">
        <a:defRPr sz="5960" kern="1200">
          <a:solidFill>
            <a:schemeClr val="tx1"/>
          </a:solidFill>
          <a:latin typeface="+mn-lt"/>
          <a:ea typeface="+mn-ea"/>
          <a:cs typeface="+mn-cs"/>
        </a:defRPr>
      </a:lvl7pPr>
      <a:lvl8pPr marL="10593705" algn="l" defTabSz="3027045" rtl="0" eaLnBrk="1" latinLnBrk="0" hangingPunct="1">
        <a:defRPr sz="5960" kern="1200">
          <a:solidFill>
            <a:schemeClr val="tx1"/>
          </a:solidFill>
          <a:latin typeface="+mn-lt"/>
          <a:ea typeface="+mn-ea"/>
          <a:cs typeface="+mn-cs"/>
        </a:defRPr>
      </a:lvl8pPr>
      <a:lvl9pPr marL="12106910" algn="l" defTabSz="3027045"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3" name="图片 182"/>
          <p:cNvPicPr>
            <a:picLocks noChangeAspect="1"/>
          </p:cNvPicPr>
          <p:nvPr/>
        </p:nvPicPr>
        <p:blipFill>
          <a:blip r:embed="rId3">
            <a:alphaModFix amt="45000"/>
          </a:blip>
          <a:srcRect l="-2" r="3977"/>
          <a:stretch>
            <a:fillRect/>
          </a:stretch>
        </p:blipFill>
        <p:spPr>
          <a:xfrm>
            <a:off x="0" y="848"/>
            <a:ext cx="30266640" cy="42793920"/>
          </a:xfrm>
          <a:prstGeom prst="rect">
            <a:avLst/>
          </a:prstGeom>
        </p:spPr>
      </p:pic>
      <p:sp>
        <p:nvSpPr>
          <p:cNvPr id="24" name="矩形 178">
            <a:extLst>
              <a:ext uri="{FF2B5EF4-FFF2-40B4-BE49-F238E27FC236}">
                <a16:creationId xmlns:a16="http://schemas.microsoft.com/office/drawing/2014/main" id="{FB95A183-22CC-151F-8469-D0256B071836}"/>
              </a:ext>
            </a:extLst>
          </p:cNvPr>
          <p:cNvSpPr/>
          <p:nvPr/>
        </p:nvSpPr>
        <p:spPr>
          <a:xfrm>
            <a:off x="0" y="0"/>
            <a:ext cx="30266640" cy="4279392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200" name="矩形 199"/>
          <p:cNvSpPr/>
          <p:nvPr/>
        </p:nvSpPr>
        <p:spPr>
          <a:xfrm>
            <a:off x="0" y="40913825"/>
            <a:ext cx="30266640" cy="1920240"/>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202" name="文本框 201"/>
          <p:cNvSpPr txBox="1"/>
          <p:nvPr/>
        </p:nvSpPr>
        <p:spPr>
          <a:xfrm>
            <a:off x="224444" y="41030089"/>
            <a:ext cx="18858999" cy="1014464"/>
          </a:xfrm>
          <a:prstGeom prst="rect">
            <a:avLst/>
          </a:prstGeom>
          <a:noFill/>
        </p:spPr>
        <p:txBody>
          <a:bodyPr wrap="square" rtlCol="0">
            <a:spAutoFit/>
          </a:bodyPr>
          <a:lstStyle/>
          <a:p>
            <a:r>
              <a:rPr lang="en-US" altLang="zh-CN" sz="2400" b="1" dirty="0">
                <a:solidFill>
                  <a:schemeClr val="accent5">
                    <a:lumMod val="50000"/>
                  </a:schemeClr>
                </a:solidFill>
                <a:latin typeface="Times New Roman" panose="02020603050405020304" charset="0"/>
                <a:cs typeface="Times New Roman" panose="02020603050405020304" charset="0"/>
              </a:rPr>
              <a:t>Acknowledgements:</a:t>
            </a:r>
            <a:r>
              <a:rPr lang="en-US" altLang="zh-CN" sz="2400" b="1" dirty="0">
                <a:solidFill>
                  <a:srgbClr val="17269B"/>
                </a:solidFill>
                <a:latin typeface="Times New Roman" panose="02020603050405020304" charset="0"/>
                <a:cs typeface="Times New Roman" panose="02020603050405020304" charset="0"/>
              </a:rPr>
              <a:t> </a:t>
            </a:r>
            <a:r>
              <a:rPr lang="en-US" altLang="zh-CN" dirty="0">
                <a:latin typeface="Times New Roman" panose="02020603050405020304" charset="0"/>
                <a:cs typeface="Times New Roman" panose="02020603050405020304" charset="0"/>
              </a:rPr>
              <a:t>Thanks to Templeton World Charity Foundation for providing fundings to this research. </a:t>
            </a:r>
            <a:r>
              <a:rPr lang="en-US" altLang="zh-CN" sz="1800" dirty="0">
                <a:latin typeface="Times New Roman" panose="02020603050405020304" charset="0"/>
                <a:cs typeface="Times New Roman" panose="02020603050405020304" charset="0"/>
              </a:rPr>
              <a:t>Thanks to Matthias Allritz and Rafael </a:t>
            </a:r>
            <a:r>
              <a:rPr lang="en-US" altLang="zh-CN" sz="1800" dirty="0" err="1">
                <a:latin typeface="Times New Roman" panose="02020603050405020304" charset="0"/>
                <a:cs typeface="Times New Roman" panose="02020603050405020304" charset="0"/>
              </a:rPr>
              <a:t>Bidara</a:t>
            </a:r>
            <a:r>
              <a:rPr lang="en-US" altLang="zh-CN" sz="1800" dirty="0">
                <a:latin typeface="Times New Roman" panose="02020603050405020304" charset="0"/>
                <a:cs typeface="Times New Roman" panose="02020603050405020304" charset="0"/>
              </a:rPr>
              <a:t> for their contributions to the development of the VR foraging game, which was instrumental to the implementation of this research. Thanks to Anne van Dijk for coordinating the research at ARTIS Zoo, and to the zookeepers whose dedicated care of the chimpanzees made this study possible. Finally, we thank all human and chimpanzee participants whose voluntary involvement was fundamental to the success of this project.</a:t>
            </a:r>
          </a:p>
        </p:txBody>
      </p:sp>
      <p:sp>
        <p:nvSpPr>
          <p:cNvPr id="203" name="文本框 202"/>
          <p:cNvSpPr txBox="1"/>
          <p:nvPr/>
        </p:nvSpPr>
        <p:spPr>
          <a:xfrm>
            <a:off x="25986092" y="41905761"/>
            <a:ext cx="4149138" cy="830779"/>
          </a:xfrm>
          <a:prstGeom prst="rect">
            <a:avLst/>
          </a:prstGeom>
          <a:noFill/>
        </p:spPr>
        <p:txBody>
          <a:bodyPr wrap="square" rtlCol="0" anchor="t">
            <a:spAutoFit/>
          </a:bodyPr>
          <a:lstStyle/>
          <a:p>
            <a:pPr algn="r"/>
            <a:r>
              <a:rPr lang="en-US" altLang="zh-CN" sz="2400" dirty="0">
                <a:latin typeface="Times New Roman" panose="02020603050405020304" charset="0"/>
                <a:cs typeface="Times New Roman" panose="02020603050405020304" charset="0"/>
              </a:rPr>
              <a:t>Contact: </a:t>
            </a:r>
            <a:r>
              <a:rPr lang="en-US" altLang="zh-CN" sz="2400" b="1" dirty="0">
                <a:solidFill>
                  <a:schemeClr val="accent5">
                    <a:lumMod val="50000"/>
                  </a:schemeClr>
                </a:solidFill>
                <a:latin typeface="Times New Roman" panose="02020603050405020304" charset="0"/>
                <a:cs typeface="Times New Roman" panose="02020603050405020304" charset="0"/>
              </a:rPr>
              <a:t>Muhan Li</a:t>
            </a:r>
            <a:br>
              <a:rPr lang="en-US" altLang="zh-CN" sz="2400" b="1" dirty="0">
                <a:solidFill>
                  <a:schemeClr val="accent5">
                    <a:lumMod val="50000"/>
                  </a:schemeClr>
                </a:solidFill>
                <a:latin typeface="Times New Roman" panose="02020603050405020304" charset="0"/>
                <a:cs typeface="Times New Roman" panose="02020603050405020304" charset="0"/>
              </a:rPr>
            </a:br>
            <a:r>
              <a:rPr lang="en-US" altLang="zh-CN" sz="2400" b="1" dirty="0">
                <a:solidFill>
                  <a:schemeClr val="accent5">
                    <a:lumMod val="50000"/>
                  </a:schemeClr>
                </a:solidFill>
                <a:latin typeface="Times New Roman" panose="02020603050405020304" charset="0"/>
                <a:cs typeface="Times New Roman" panose="02020603050405020304" charset="0"/>
              </a:rPr>
              <a:t>muhan.li2@student.uva.nl </a:t>
            </a:r>
          </a:p>
        </p:txBody>
      </p:sp>
      <p:sp>
        <p:nvSpPr>
          <p:cNvPr id="3" name="矩形 2"/>
          <p:cNvSpPr/>
          <p:nvPr/>
        </p:nvSpPr>
        <p:spPr>
          <a:xfrm>
            <a:off x="1554072" y="19232495"/>
            <a:ext cx="27424808" cy="8227442"/>
          </a:xfrm>
          <a:prstGeom prst="rect">
            <a:avLst/>
          </a:prstGeom>
          <a:solidFill>
            <a:srgbClr val="FCF8F3"/>
          </a:solidFill>
          <a:ln w="50800" cmpd="sng">
            <a:solidFill>
              <a:srgbClr val="CAAFD0">
                <a:alpha val="93000"/>
              </a:srgb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63" name="矩形 162"/>
          <p:cNvSpPr/>
          <p:nvPr/>
        </p:nvSpPr>
        <p:spPr>
          <a:xfrm>
            <a:off x="1554072" y="28306062"/>
            <a:ext cx="27424808" cy="8227442"/>
          </a:xfrm>
          <a:prstGeom prst="rect">
            <a:avLst/>
          </a:prstGeom>
          <a:solidFill>
            <a:srgbClr val="FCF8F3"/>
          </a:solidFill>
          <a:ln w="50800">
            <a:solidFill>
              <a:srgbClr val="C4AC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79" name="矩形 178"/>
          <p:cNvSpPr/>
          <p:nvPr/>
        </p:nvSpPr>
        <p:spPr>
          <a:xfrm>
            <a:off x="1554072" y="4920174"/>
            <a:ext cx="27424808" cy="3656641"/>
          </a:xfrm>
          <a:prstGeom prst="rect">
            <a:avLst/>
          </a:prstGeom>
          <a:solidFill>
            <a:srgbClr val="FCF8F3"/>
          </a:solidFill>
          <a:ln w="50800">
            <a:solidFill>
              <a:srgbClr val="CAAFD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60" name="文本框 159"/>
          <p:cNvSpPr txBox="1"/>
          <p:nvPr/>
        </p:nvSpPr>
        <p:spPr>
          <a:xfrm>
            <a:off x="2583131" y="20248864"/>
            <a:ext cx="4068013" cy="584682"/>
          </a:xfrm>
          <a:prstGeom prst="rect">
            <a:avLst/>
          </a:prstGeom>
          <a:noFill/>
        </p:spPr>
        <p:txBody>
          <a:bodyPr wrap="square" rtlCol="0">
            <a:spAutoFit/>
          </a:bodyPr>
          <a:lstStyle/>
          <a:p>
            <a:pPr algn="ctr"/>
            <a:r>
              <a:rPr lang="en-US" altLang="zh-CN" sz="3200" b="1" dirty="0">
                <a:solidFill>
                  <a:schemeClr val="accent5">
                    <a:lumMod val="50000"/>
                  </a:schemeClr>
                </a:solidFill>
                <a:latin typeface="Times New Roman" panose="02020603050405020304" charset="0"/>
                <a:cs typeface="Times New Roman" panose="02020603050405020304" charset="0"/>
              </a:rPr>
              <a:t>Fixed mechanisms</a:t>
            </a:r>
          </a:p>
        </p:txBody>
      </p:sp>
      <p:sp>
        <p:nvSpPr>
          <p:cNvPr id="180" name="文本框 179"/>
          <p:cNvSpPr txBox="1"/>
          <p:nvPr/>
        </p:nvSpPr>
        <p:spPr>
          <a:xfrm>
            <a:off x="1188408" y="4517517"/>
            <a:ext cx="4570801" cy="646203"/>
          </a:xfrm>
          <a:prstGeom prst="rect">
            <a:avLst/>
          </a:prstGeom>
          <a:solidFill>
            <a:schemeClr val="accent5">
              <a:lumMod val="75000"/>
            </a:schemeClr>
          </a:solidFill>
        </p:spPr>
        <p:txBody>
          <a:bodyPr wrap="square" rtlCol="0">
            <a:spAutoFit/>
          </a:bodyPr>
          <a:lstStyle/>
          <a:p>
            <a:r>
              <a:rPr lang="en-US" altLang="zh-CN" sz="3600" b="1" dirty="0">
                <a:solidFill>
                  <a:schemeClr val="bg1"/>
                </a:solidFill>
                <a:latin typeface="Times New Roman" panose="02020603050405020304" charset="0"/>
                <a:cs typeface="Times New Roman" panose="02020603050405020304" charset="0"/>
              </a:rPr>
              <a:t>Introduction</a:t>
            </a:r>
          </a:p>
        </p:txBody>
      </p:sp>
      <p:sp>
        <p:nvSpPr>
          <p:cNvPr id="181" name="矩形 180"/>
          <p:cNvSpPr/>
          <p:nvPr/>
        </p:nvSpPr>
        <p:spPr>
          <a:xfrm>
            <a:off x="1554072" y="37317633"/>
            <a:ext cx="27424808" cy="3067516"/>
          </a:xfrm>
          <a:prstGeom prst="rect">
            <a:avLst/>
          </a:prstGeom>
          <a:solidFill>
            <a:srgbClr val="FCF8F3"/>
          </a:solidFill>
          <a:ln w="50800">
            <a:solidFill>
              <a:srgbClr val="C4ACC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87" name="文本框 186"/>
          <p:cNvSpPr txBox="1"/>
          <p:nvPr/>
        </p:nvSpPr>
        <p:spPr>
          <a:xfrm>
            <a:off x="2331737" y="21097002"/>
            <a:ext cx="4766330" cy="4983443"/>
          </a:xfrm>
          <a:prstGeom prst="rect">
            <a:avLst/>
          </a:prstGeom>
          <a:noFill/>
        </p:spPr>
        <p:txBody>
          <a:bodyPr wrap="square" rtlCol="0">
            <a:spAutoFit/>
          </a:bodyPr>
          <a:lstStyle/>
          <a:p>
            <a:pPr>
              <a:spcAft>
                <a:spcPts val="600"/>
              </a:spcAft>
            </a:pPr>
            <a:r>
              <a:rPr lang="en-US" altLang="zh-CN" sz="2200" dirty="0">
                <a:solidFill>
                  <a:schemeClr val="accent5">
                    <a:lumMod val="50000"/>
                  </a:schemeClr>
                </a:solidFill>
                <a:latin typeface="Times New Roman" panose="02020603050405020304" charset="0"/>
                <a:cs typeface="Times New Roman" panose="02020603050405020304" charset="0"/>
              </a:rPr>
              <a:t>1  Detection range:</a:t>
            </a:r>
            <a:r>
              <a:rPr lang="en-US" altLang="zh-CN" sz="2200" dirty="0">
                <a:latin typeface="Times New Roman" panose="02020603050405020304" charset="0"/>
                <a:cs typeface="Times New Roman" panose="02020603050405020304" charset="0"/>
              </a:rPr>
              <a:t> The agent can see objects within a </a:t>
            </a:r>
            <a:r>
              <a:rPr lang="en-US" altLang="zh-CN" sz="2200" dirty="0">
                <a:solidFill>
                  <a:schemeClr val="accent5">
                    <a:lumMod val="50000"/>
                  </a:schemeClr>
                </a:solidFill>
                <a:latin typeface="Times New Roman" panose="02020603050405020304" charset="0"/>
                <a:cs typeface="Times New Roman" panose="02020603050405020304" charset="0"/>
              </a:rPr>
              <a:t>120-degree field </a:t>
            </a:r>
            <a:r>
              <a:rPr lang="en-US" altLang="zh-CN" sz="2200" dirty="0">
                <a:latin typeface="Times New Roman" panose="02020603050405020304" charset="0"/>
                <a:cs typeface="Times New Roman" panose="02020603050405020304" charset="0"/>
              </a:rPr>
              <a:t>of view in front of it and within </a:t>
            </a:r>
            <a:r>
              <a:rPr lang="en-US" altLang="zh-CN" sz="2200" dirty="0">
                <a:solidFill>
                  <a:schemeClr val="accent5">
                    <a:lumMod val="50000"/>
                  </a:schemeClr>
                </a:solidFill>
                <a:latin typeface="Times New Roman" panose="02020603050405020304" charset="0"/>
                <a:cs typeface="Times New Roman" panose="02020603050405020304" charset="0"/>
              </a:rPr>
              <a:t>40 meters</a:t>
            </a:r>
            <a:r>
              <a:rPr lang="en-US" altLang="zh-CN" sz="2200" dirty="0">
                <a:latin typeface="Times New Roman" panose="02020603050405020304" charset="0"/>
                <a:cs typeface="Times New Roman" panose="02020603050405020304" charset="0"/>
              </a:rPr>
              <a:t>.</a:t>
            </a:r>
          </a:p>
          <a:p>
            <a:pPr>
              <a:spcAft>
                <a:spcPts val="600"/>
              </a:spcAft>
            </a:pPr>
            <a:r>
              <a:rPr lang="en-US" altLang="zh-CN" sz="2200" dirty="0">
                <a:solidFill>
                  <a:schemeClr val="accent5">
                    <a:lumMod val="50000"/>
                  </a:schemeClr>
                </a:solidFill>
                <a:latin typeface="Times New Roman" panose="02020603050405020304" charset="0"/>
                <a:cs typeface="Times New Roman" panose="02020603050405020304" charset="0"/>
              </a:rPr>
              <a:t>2. Strategy updating: </a:t>
            </a:r>
            <a:r>
              <a:rPr lang="en-US" altLang="zh-CN" sz="2200" dirty="0">
                <a:latin typeface="Times New Roman" panose="02020603050405020304" charset="0"/>
                <a:cs typeface="Times New Roman" panose="02020603050405020304" charset="0"/>
              </a:rPr>
              <a:t>The probability of the agent to follow the avatar or search independently is calculated using the </a:t>
            </a:r>
            <a:r>
              <a:rPr lang="en-US" altLang="zh-CN" sz="2200" dirty="0">
                <a:solidFill>
                  <a:schemeClr val="accent5">
                    <a:lumMod val="50000"/>
                  </a:schemeClr>
                </a:solidFill>
                <a:latin typeface="Times New Roman" panose="02020603050405020304" charset="0"/>
                <a:cs typeface="Times New Roman" panose="02020603050405020304" charset="0"/>
              </a:rPr>
              <a:t>SoftMax algorithm </a:t>
            </a:r>
            <a:r>
              <a:rPr lang="en-US" altLang="zh-CN" sz="2200" dirty="0">
                <a:latin typeface="Times New Roman" panose="02020603050405020304" charset="0"/>
                <a:cs typeface="Times New Roman" panose="02020603050405020304" charset="0"/>
              </a:rPr>
              <a:t>based on the </a:t>
            </a:r>
            <a:r>
              <a:rPr lang="en-US" altLang="zh-CN" sz="2200" dirty="0">
                <a:solidFill>
                  <a:schemeClr val="accent5">
                    <a:lumMod val="50000"/>
                  </a:schemeClr>
                </a:solidFill>
                <a:latin typeface="Times New Roman" panose="02020603050405020304" charset="0"/>
                <a:cs typeface="Times New Roman" panose="02020603050405020304" charset="0"/>
              </a:rPr>
              <a:t>previous success </a:t>
            </a:r>
            <a:r>
              <a:rPr lang="en-US" altLang="zh-CN" sz="2200" dirty="0">
                <a:latin typeface="Times New Roman" panose="02020603050405020304" charset="0"/>
                <a:cs typeface="Times New Roman" panose="02020603050405020304" charset="0"/>
              </a:rPr>
              <a:t>and the learned </a:t>
            </a:r>
            <a:r>
              <a:rPr lang="en-US" altLang="zh-CN" sz="2200" dirty="0">
                <a:solidFill>
                  <a:schemeClr val="accent5">
                    <a:lumMod val="50000"/>
                  </a:schemeClr>
                </a:solidFill>
                <a:latin typeface="Times New Roman" panose="02020603050405020304" charset="0"/>
                <a:cs typeface="Times New Roman" panose="02020603050405020304" charset="0"/>
              </a:rPr>
              <a:t>risk of following avatar</a:t>
            </a:r>
            <a:r>
              <a:rPr lang="en-US" altLang="zh-CN" sz="2200" b="1" dirty="0">
                <a:solidFill>
                  <a:srgbClr val="17269B"/>
                </a:solidFill>
                <a:latin typeface="Times New Roman" panose="02020603050405020304" charset="0"/>
                <a:cs typeface="Times New Roman" panose="02020603050405020304" charset="0"/>
              </a:rPr>
              <a:t> </a:t>
            </a:r>
            <a:r>
              <a:rPr lang="en-US" altLang="zh-CN" sz="2200" dirty="0">
                <a:latin typeface="Times New Roman" panose="02020603050405020304" charset="0"/>
                <a:cs typeface="Times New Roman" panose="02020603050405020304" charset="0"/>
              </a:rPr>
              <a:t>versus </a:t>
            </a:r>
            <a:r>
              <a:rPr lang="en-US" altLang="zh-CN" sz="2200" dirty="0">
                <a:solidFill>
                  <a:schemeClr val="accent5">
                    <a:lumMod val="50000"/>
                  </a:schemeClr>
                </a:solidFill>
                <a:latin typeface="Times New Roman" panose="02020603050405020304" charset="0"/>
                <a:cs typeface="Times New Roman" panose="02020603050405020304" charset="0"/>
              </a:rPr>
              <a:t>uncertainty of personal knowledge</a:t>
            </a:r>
            <a:r>
              <a:rPr lang="en-US" altLang="zh-CN" sz="2200" dirty="0">
                <a:latin typeface="Times New Roman" panose="02020603050405020304" charset="0"/>
                <a:cs typeface="Times New Roman" panose="02020603050405020304" charset="0"/>
              </a:rPr>
              <a:t>.</a:t>
            </a:r>
            <a:endParaRPr lang="en-US" altLang="zh-CN" sz="2200" b="1" dirty="0">
              <a:solidFill>
                <a:srgbClr val="17269B"/>
              </a:solidFill>
              <a:latin typeface="Times New Roman" panose="02020603050405020304" charset="0"/>
              <a:cs typeface="Times New Roman" panose="02020603050405020304" charset="0"/>
            </a:endParaRPr>
          </a:p>
          <a:p>
            <a:r>
              <a:rPr lang="en-US" altLang="zh-CN" sz="2200" dirty="0">
                <a:solidFill>
                  <a:schemeClr val="accent5">
                    <a:lumMod val="50000"/>
                  </a:schemeClr>
                </a:solidFill>
                <a:latin typeface="Times New Roman" panose="02020603050405020304" charset="0"/>
                <a:cs typeface="Times New Roman" panose="02020603050405020304" charset="0"/>
              </a:rPr>
              <a:t>3. Risk learning: Learned risk </a:t>
            </a:r>
            <a:r>
              <a:rPr lang="en-US" altLang="zh-CN" sz="2200" dirty="0">
                <a:latin typeface="Times New Roman" panose="02020603050405020304" charset="0"/>
                <a:cs typeface="Times New Roman" panose="02020603050405020304" charset="0"/>
              </a:rPr>
              <a:t>of following the avatar is updated based on the </a:t>
            </a:r>
            <a:r>
              <a:rPr lang="en-US" altLang="zh-CN" sz="2200" dirty="0">
                <a:solidFill>
                  <a:schemeClr val="accent5">
                    <a:lumMod val="50000"/>
                  </a:schemeClr>
                </a:solidFill>
                <a:latin typeface="Times New Roman" panose="02020603050405020304" charset="0"/>
                <a:cs typeface="Times New Roman" panose="02020603050405020304" charset="0"/>
              </a:rPr>
              <a:t>reward prediction error </a:t>
            </a:r>
            <a:r>
              <a:rPr lang="en-US" altLang="zh-CN" sz="2200" dirty="0">
                <a:latin typeface="Times New Roman" panose="02020603050405020304" charset="0"/>
                <a:cs typeface="Times New Roman" panose="02020603050405020304" charset="0"/>
              </a:rPr>
              <a:t>(outcome - predicted reward).</a:t>
            </a:r>
          </a:p>
        </p:txBody>
      </p:sp>
      <p:sp>
        <p:nvSpPr>
          <p:cNvPr id="188" name="文本框 187"/>
          <p:cNvSpPr txBox="1"/>
          <p:nvPr/>
        </p:nvSpPr>
        <p:spPr>
          <a:xfrm>
            <a:off x="15672863" y="22486004"/>
            <a:ext cx="2473398" cy="1630788"/>
          </a:xfrm>
          <a:prstGeom prst="rect">
            <a:avLst/>
          </a:prstGeom>
          <a:noFill/>
        </p:spPr>
        <p:txBody>
          <a:bodyPr wrap="square" rtlCol="0" anchor="t">
            <a:spAutoFit/>
          </a:bodyPr>
          <a:lstStyle/>
          <a:p>
            <a:r>
              <a:rPr lang="en-US" altLang="zh-CN" sz="2000" dirty="0">
                <a:latin typeface="Times New Roman" panose="02020603050405020304" charset="0"/>
                <a:cs typeface="Times New Roman" panose="02020603050405020304" charset="0"/>
                <a:sym typeface="+mn-ea"/>
              </a:rPr>
              <a:t>Random </a:t>
            </a:r>
            <a:r>
              <a:rPr lang="en-US" sz="2000" dirty="0">
                <a:latin typeface="Times New Roman" panose="02020603050405020304" charset="0"/>
                <a:cs typeface="Times New Roman" panose="02020603050405020304" charset="0"/>
                <a:sym typeface="+mn-ea"/>
              </a:rPr>
              <a:t>exploration</a:t>
            </a:r>
            <a:r>
              <a:rPr lang="zh-CN" altLang="en-US" sz="2000" dirty="0">
                <a:latin typeface="Times New Roman" panose="02020603050405020304" charset="0"/>
                <a:cs typeface="Times New Roman" panose="02020603050405020304" charset="0"/>
                <a:sym typeface="+mn-ea"/>
              </a:rPr>
              <a:t> is directed by a combination of</a:t>
            </a:r>
            <a:r>
              <a:rPr lang="en-US" altLang="zh-CN" sz="2000" dirty="0">
                <a:latin typeface="Times New Roman" panose="02020603050405020304" charset="0"/>
                <a:cs typeface="Times New Roman" panose="02020603050405020304" charset="0"/>
                <a:sym typeface="+mn-ea"/>
              </a:rPr>
              <a:t> v</a:t>
            </a:r>
            <a:r>
              <a:rPr lang="zh-CN" altLang="en-US" sz="2000" dirty="0">
                <a:latin typeface="Times New Roman" panose="02020603050405020304" charset="0"/>
                <a:cs typeface="Times New Roman" panose="02020603050405020304" charset="0"/>
                <a:sym typeface="+mn-ea"/>
              </a:rPr>
              <a:t>isual stimulus vectors </a:t>
            </a:r>
            <a:r>
              <a:rPr lang="en-US" altLang="zh-CN" sz="2000" dirty="0">
                <a:latin typeface="Times New Roman" panose="02020603050405020304" charset="0"/>
                <a:cs typeface="Times New Roman" panose="02020603050405020304" charset="0"/>
                <a:sym typeface="+mn-ea"/>
              </a:rPr>
              <a:t>and m</a:t>
            </a:r>
            <a:r>
              <a:rPr lang="zh-CN" altLang="en-US" sz="2000" dirty="0">
                <a:latin typeface="Times New Roman" panose="02020603050405020304" charset="0"/>
                <a:cs typeface="Times New Roman" panose="02020603050405020304" charset="0"/>
                <a:sym typeface="+mn-ea"/>
              </a:rPr>
              <a:t>emory vectors</a:t>
            </a:r>
            <a:r>
              <a:rPr lang="en-US" altLang="zh-CN" sz="2000" dirty="0">
                <a:latin typeface="Times New Roman" panose="02020603050405020304" charset="0"/>
                <a:cs typeface="Times New Roman" panose="02020603050405020304" charset="0"/>
                <a:sym typeface="+mn-ea"/>
              </a:rPr>
              <a:t>.</a:t>
            </a:r>
            <a:endParaRPr lang="zh-CN" altLang="en-US" sz="2000" dirty="0">
              <a:latin typeface="Times New Roman" panose="02020603050405020304" charset="0"/>
              <a:cs typeface="Times New Roman" panose="02020603050405020304" charset="0"/>
            </a:endParaRPr>
          </a:p>
        </p:txBody>
      </p:sp>
      <p:sp>
        <p:nvSpPr>
          <p:cNvPr id="189" name="文本框 188"/>
          <p:cNvSpPr txBox="1"/>
          <p:nvPr/>
        </p:nvSpPr>
        <p:spPr>
          <a:xfrm>
            <a:off x="15667057" y="20256201"/>
            <a:ext cx="2473398" cy="1323092"/>
          </a:xfrm>
          <a:prstGeom prst="rect">
            <a:avLst/>
          </a:prstGeom>
          <a:noFill/>
        </p:spPr>
        <p:txBody>
          <a:bodyPr wrap="square" rtlCol="0" anchor="t">
            <a:spAutoFit/>
          </a:bodyPr>
          <a:lstStyle/>
          <a:p>
            <a:r>
              <a:rPr lang="en-US" sz="2000" dirty="0">
                <a:latin typeface="Times New Roman" panose="02020603050405020304" charset="0"/>
                <a:cs typeface="Times New Roman" panose="02020603050405020304" charset="0"/>
                <a:sym typeface="+mn-ea"/>
              </a:rPr>
              <a:t>The agent moves straight towards the avatar during following movement.</a:t>
            </a:r>
            <a:endParaRPr lang="en-US" sz="2000" dirty="0"/>
          </a:p>
        </p:txBody>
      </p:sp>
      <p:sp>
        <p:nvSpPr>
          <p:cNvPr id="191" name="文本框 190"/>
          <p:cNvSpPr txBox="1"/>
          <p:nvPr/>
        </p:nvSpPr>
        <p:spPr>
          <a:xfrm>
            <a:off x="15689910" y="24984711"/>
            <a:ext cx="2473398" cy="1938484"/>
          </a:xfrm>
          <a:prstGeom prst="rect">
            <a:avLst/>
          </a:prstGeom>
          <a:noFill/>
        </p:spPr>
        <p:txBody>
          <a:bodyPr wrap="square" rtlCol="0" anchor="t">
            <a:spAutoFit/>
          </a:bodyPr>
          <a:lstStyle/>
          <a:p>
            <a:r>
              <a:rPr lang="en-US" altLang="zh-CN" sz="2000" dirty="0">
                <a:latin typeface="Times New Roman" panose="02020603050405020304" charset="0"/>
                <a:cs typeface="Times New Roman" panose="02020603050405020304" charset="0"/>
                <a:sym typeface="+mn-ea"/>
              </a:rPr>
              <a:t>Associative reward is used for weighting the movement vectors and assess the uncertainty of personal knowledge.</a:t>
            </a:r>
          </a:p>
        </p:txBody>
      </p:sp>
      <p:sp>
        <p:nvSpPr>
          <p:cNvPr id="185" name="文本框 184"/>
          <p:cNvSpPr txBox="1"/>
          <p:nvPr/>
        </p:nvSpPr>
        <p:spPr>
          <a:xfrm>
            <a:off x="18685502" y="20248864"/>
            <a:ext cx="9267935" cy="2615514"/>
          </a:xfrm>
          <a:prstGeom prst="rect">
            <a:avLst/>
          </a:prstGeom>
          <a:noFill/>
        </p:spPr>
        <p:txBody>
          <a:bodyPr wrap="square" rtlCol="0">
            <a:spAutoFit/>
          </a:bodyPr>
          <a:lstStyle/>
          <a:p>
            <a:pPr algn="just">
              <a:spcAft>
                <a:spcPts val="600"/>
              </a:spcAft>
            </a:pPr>
            <a:r>
              <a:rPr lang="en-US" altLang="zh-CN" sz="2200" dirty="0">
                <a:latin typeface="Times New Roman" panose="02020603050405020304" charset="0"/>
                <a:cs typeface="Times New Roman" panose="02020603050405020304" charset="0"/>
              </a:rPr>
              <a:t>1. ABM replicates the follow/explore dynamics of participants when agents are </a:t>
            </a:r>
            <a:r>
              <a:rPr lang="en-US" altLang="zh-CN" sz="2200" dirty="0">
                <a:solidFill>
                  <a:schemeClr val="accent5">
                    <a:lumMod val="50000"/>
                  </a:schemeClr>
                </a:solidFill>
                <a:latin typeface="Times New Roman" panose="02020603050405020304" charset="0"/>
                <a:cs typeface="Times New Roman" panose="02020603050405020304" charset="0"/>
              </a:rPr>
              <a:t>tuned to the initial following proportion </a:t>
            </a:r>
            <a:r>
              <a:rPr lang="en-US" altLang="zh-CN" sz="2200" dirty="0">
                <a:latin typeface="Times New Roman" panose="02020603050405020304" charset="0"/>
                <a:cs typeface="Times New Roman" panose="02020603050405020304" charset="0"/>
              </a:rPr>
              <a:t>observed in the gameplay session.</a:t>
            </a:r>
          </a:p>
          <a:p>
            <a:pPr algn="just">
              <a:spcAft>
                <a:spcPts val="600"/>
              </a:spcAft>
            </a:pPr>
            <a:r>
              <a:rPr lang="en-US" altLang="zh-CN" sz="2200" dirty="0">
                <a:latin typeface="Times New Roman" panose="02020603050405020304" charset="0"/>
                <a:cs typeface="Times New Roman" panose="02020603050405020304" charset="0"/>
              </a:rPr>
              <a:t>2. </a:t>
            </a:r>
            <a:r>
              <a:rPr lang="en-US" altLang="zh-CN" sz="2200" dirty="0">
                <a:solidFill>
                  <a:schemeClr val="accent5">
                    <a:lumMod val="50000"/>
                  </a:schemeClr>
                </a:solidFill>
                <a:latin typeface="Times New Roman" panose="02020603050405020304" charset="0"/>
                <a:cs typeface="Times New Roman" panose="02020603050405020304" charset="0"/>
              </a:rPr>
              <a:t>Prediction Errors Induce Risk Seeking </a:t>
            </a:r>
            <a:r>
              <a:rPr lang="en-US" altLang="zh-CN" sz="2200" dirty="0">
                <a:latin typeface="Times New Roman" panose="02020603050405020304" charset="0"/>
                <a:cs typeface="Times New Roman" panose="02020603050405020304" charset="0"/>
              </a:rPr>
              <a:t>(PEIRS) model more accurately captures the follow dynamics of participants according to novel neurobiological findings (Moeller et al., 2021).</a:t>
            </a:r>
          </a:p>
          <a:p>
            <a:pPr algn="just"/>
            <a:r>
              <a:rPr lang="en-US" altLang="zh-CN" sz="2200" dirty="0">
                <a:latin typeface="Times New Roman" panose="02020603050405020304" charset="0"/>
                <a:cs typeface="Times New Roman" panose="02020603050405020304" charset="0"/>
              </a:rPr>
              <a:t>3. Models which better capture follow/explore </a:t>
            </a:r>
            <a:r>
              <a:rPr lang="en-US" altLang="zh-CN" sz="2200" dirty="0" err="1">
                <a:latin typeface="Times New Roman" panose="02020603050405020304" charset="0"/>
                <a:cs typeface="Times New Roman" panose="02020603050405020304" charset="0"/>
              </a:rPr>
              <a:t>behaviour</a:t>
            </a:r>
            <a:r>
              <a:rPr lang="en-US" altLang="zh-CN" sz="2200" dirty="0">
                <a:latin typeface="Times New Roman" panose="02020603050405020304" charset="0"/>
                <a:cs typeface="Times New Roman" panose="02020603050405020304" charset="0"/>
              </a:rPr>
              <a:t> also more closely </a:t>
            </a:r>
            <a:r>
              <a:rPr lang="en-US" altLang="zh-CN" sz="2200" dirty="0">
                <a:solidFill>
                  <a:schemeClr val="accent5">
                    <a:lumMod val="50000"/>
                  </a:schemeClr>
                </a:solidFill>
                <a:latin typeface="Times New Roman" panose="02020603050405020304" charset="0"/>
                <a:cs typeface="Times New Roman" panose="02020603050405020304" charset="0"/>
              </a:rPr>
              <a:t>reproduce empirical foraging patterns</a:t>
            </a:r>
            <a:r>
              <a:rPr lang="en-US" altLang="zh-CN" sz="2200" dirty="0">
                <a:latin typeface="Times New Roman" panose="02020603050405020304" charset="0"/>
                <a:cs typeface="Times New Roman" panose="02020603050405020304" charset="0"/>
              </a:rPr>
              <a:t>.</a:t>
            </a:r>
            <a:endParaRPr lang="en-US" altLang="zh-CN" sz="2200" dirty="0">
              <a:solidFill>
                <a:schemeClr val="accent5">
                  <a:lumMod val="50000"/>
                </a:schemeClr>
              </a:solidFill>
              <a:latin typeface="Times New Roman" panose="02020603050405020304" charset="0"/>
              <a:cs typeface="Times New Roman" panose="02020603050405020304" charset="0"/>
            </a:endParaRPr>
          </a:p>
        </p:txBody>
      </p:sp>
      <p:sp>
        <p:nvSpPr>
          <p:cNvPr id="192" name="文本框 191"/>
          <p:cNvSpPr txBox="1"/>
          <p:nvPr/>
        </p:nvSpPr>
        <p:spPr>
          <a:xfrm>
            <a:off x="2721385" y="35352995"/>
            <a:ext cx="8551842" cy="706570"/>
          </a:xfrm>
          <a:prstGeom prst="rect">
            <a:avLst/>
          </a:prstGeom>
          <a:noFill/>
          <a:ln w="9525">
            <a:noFill/>
          </a:ln>
        </p:spPr>
        <p:txBody>
          <a:bodyPr wrap="square">
            <a:spAutoFit/>
          </a:bodyPr>
          <a:lstStyle/>
          <a:p>
            <a:r>
              <a:rPr lang="en-US" sz="2000" dirty="0">
                <a:latin typeface="Times New Roman" panose="02020603050405020304" charset="0"/>
              </a:rPr>
              <a:t>Models incorporating updating of the predicted reward (PU and AU) approximate the empirical following </a:t>
            </a:r>
            <a:r>
              <a:rPr lang="en-US" sz="2000" dirty="0" err="1">
                <a:latin typeface="Times New Roman" panose="02020603050405020304" charset="0"/>
              </a:rPr>
              <a:t>behaviour</a:t>
            </a:r>
            <a:r>
              <a:rPr lang="en-US" sz="2000" dirty="0">
                <a:latin typeface="Times New Roman" panose="02020603050405020304" charset="0"/>
              </a:rPr>
              <a:t> better.</a:t>
            </a:r>
            <a:endParaRPr lang="zh-CN" altLang="en-US" sz="2000" dirty="0"/>
          </a:p>
        </p:txBody>
      </p:sp>
      <p:sp>
        <p:nvSpPr>
          <p:cNvPr id="193" name="文本框 192"/>
          <p:cNvSpPr txBox="1"/>
          <p:nvPr/>
        </p:nvSpPr>
        <p:spPr>
          <a:xfrm>
            <a:off x="12337989" y="35376131"/>
            <a:ext cx="7045383" cy="706570"/>
          </a:xfrm>
          <a:prstGeom prst="rect">
            <a:avLst/>
          </a:prstGeom>
          <a:noFill/>
          <a:ln w="9525">
            <a:noFill/>
          </a:ln>
        </p:spPr>
        <p:txBody>
          <a:bodyPr wrap="square">
            <a:spAutoFit/>
          </a:bodyPr>
          <a:lstStyle/>
          <a:p>
            <a:r>
              <a:rPr lang="en-US" sz="2000" dirty="0">
                <a:latin typeface="Times New Roman" panose="02020603050405020304" charset="0"/>
              </a:rPr>
              <a:t>Overall, PU and AU models more accurately reproduce patterns of avatar following </a:t>
            </a:r>
            <a:r>
              <a:rPr lang="en-US" sz="2000" dirty="0" err="1">
                <a:latin typeface="Times New Roman" panose="02020603050405020304" charset="0"/>
              </a:rPr>
              <a:t>behaviour</a:t>
            </a:r>
            <a:r>
              <a:rPr lang="en-US" sz="2000" dirty="0">
                <a:latin typeface="Times New Roman" panose="02020603050405020304" charset="0"/>
              </a:rPr>
              <a:t>.</a:t>
            </a:r>
          </a:p>
        </p:txBody>
      </p:sp>
      <p:sp>
        <p:nvSpPr>
          <p:cNvPr id="194" name="文本框 193"/>
          <p:cNvSpPr txBox="1"/>
          <p:nvPr/>
        </p:nvSpPr>
        <p:spPr>
          <a:xfrm>
            <a:off x="20615066" y="35389437"/>
            <a:ext cx="7254877" cy="1015397"/>
          </a:xfrm>
          <a:prstGeom prst="rect">
            <a:avLst/>
          </a:prstGeom>
          <a:noFill/>
          <a:ln w="9525">
            <a:noFill/>
          </a:ln>
        </p:spPr>
        <p:txBody>
          <a:bodyPr wrap="square">
            <a:spAutoFit/>
          </a:bodyPr>
          <a:lstStyle/>
          <a:p>
            <a:r>
              <a:rPr lang="en-US" sz="2000" dirty="0">
                <a:latin typeface="Times New Roman" panose="02020603050405020304" charset="0"/>
                <a:ea typeface="宋体" panose="02010600030101010101" pitchFamily="2" charset="-122"/>
              </a:rPr>
              <a:t>The PU model reproduces empirically observed rates of fruit acquisition and learning dynamics best. The AU model still gets the amount of acquired fruit approximately right.</a:t>
            </a:r>
          </a:p>
        </p:txBody>
      </p:sp>
      <p:sp>
        <p:nvSpPr>
          <p:cNvPr id="195" name="文本框 194"/>
          <p:cNvSpPr txBox="1"/>
          <p:nvPr/>
        </p:nvSpPr>
        <p:spPr>
          <a:xfrm>
            <a:off x="2011152" y="37646974"/>
            <a:ext cx="26510648" cy="2742481"/>
          </a:xfrm>
          <a:prstGeom prst="rect">
            <a:avLst/>
          </a:prstGeom>
          <a:noFill/>
        </p:spPr>
        <p:txBody>
          <a:bodyPr wrap="square" rtlCol="0" anchor="t">
            <a:spAutoFit/>
          </a:bodyPr>
          <a:lstStyle/>
          <a:p>
            <a:pPr marL="457200" indent="-457200">
              <a:buFont typeface="Arial" panose="020B0604020202020204" pitchFamily="34" charset="0"/>
              <a:buChar char="•"/>
            </a:pPr>
            <a:r>
              <a:rPr lang="zh-CN" altLang="en-US" sz="2800" dirty="0">
                <a:latin typeface="Times New Roman" panose="02020603050405020304" charset="0"/>
                <a:cs typeface="Times New Roman" panose="02020603050405020304" charset="0"/>
              </a:rPr>
              <a:t>The </a:t>
            </a:r>
            <a:r>
              <a:rPr lang="en-US" altLang="zh-CN" sz="2800" b="1" dirty="0">
                <a:solidFill>
                  <a:schemeClr val="accent5">
                    <a:lumMod val="50000"/>
                  </a:schemeClr>
                </a:solidFill>
                <a:latin typeface="Times New Roman" panose="02020603050405020304" charset="0"/>
                <a:cs typeface="Times New Roman" panose="02020603050405020304" charset="0"/>
              </a:rPr>
              <a:t>combination</a:t>
            </a:r>
            <a:r>
              <a:rPr lang="zh-CN" altLang="en-US" sz="2800" dirty="0">
                <a:latin typeface="Times New Roman" panose="02020603050405020304" charset="0"/>
                <a:cs typeface="Times New Roman" panose="02020603050405020304" charset="0"/>
              </a:rPr>
              <a:t> of </a:t>
            </a:r>
            <a:r>
              <a:rPr lang="zh-CN" altLang="en-US" sz="2800" b="1" dirty="0">
                <a:solidFill>
                  <a:schemeClr val="accent5">
                    <a:lumMod val="50000"/>
                  </a:schemeClr>
                </a:solidFill>
                <a:latin typeface="Times New Roman" panose="02020603050405020304" charset="0"/>
                <a:cs typeface="Times New Roman" panose="02020603050405020304" charset="0"/>
              </a:rPr>
              <a:t>ABM</a:t>
            </a:r>
            <a:r>
              <a:rPr lang="zh-CN" altLang="en-US" sz="2800" dirty="0">
                <a:latin typeface="Times New Roman" panose="02020603050405020304" charset="0"/>
                <a:cs typeface="Times New Roman" panose="02020603050405020304" charset="0"/>
              </a:rPr>
              <a:t> and </a:t>
            </a:r>
            <a:r>
              <a:rPr lang="en-US" altLang="zh-CN" sz="2800" b="1" dirty="0">
                <a:solidFill>
                  <a:schemeClr val="accent5">
                    <a:lumMod val="50000"/>
                  </a:schemeClr>
                </a:solidFill>
                <a:latin typeface="Times New Roman" panose="02020603050405020304" charset="0"/>
                <a:cs typeface="Times New Roman" panose="02020603050405020304" charset="0"/>
              </a:rPr>
              <a:t>computer game</a:t>
            </a:r>
            <a:r>
              <a:rPr lang="zh-CN" altLang="en-US" sz="2800" b="1" dirty="0">
                <a:solidFill>
                  <a:schemeClr val="accent5">
                    <a:lumMod val="50000"/>
                  </a:schemeClr>
                </a:solidFill>
                <a:latin typeface="Times New Roman" panose="02020603050405020304" charset="0"/>
                <a:cs typeface="Times New Roman" panose="02020603050405020304" charset="0"/>
              </a:rPr>
              <a:t> </a:t>
            </a:r>
            <a:r>
              <a:rPr lang="zh-CN" altLang="en-US" sz="2800" dirty="0">
                <a:latin typeface="Times New Roman" panose="02020603050405020304" charset="0"/>
                <a:cs typeface="Times New Roman" panose="02020603050405020304" charset="0"/>
              </a:rPr>
              <a:t>validates </a:t>
            </a:r>
            <a:r>
              <a:rPr lang="en-US" altLang="zh-CN" sz="2800" dirty="0">
                <a:latin typeface="Times New Roman" panose="02020603050405020304" charset="0"/>
                <a:cs typeface="Times New Roman" panose="02020603050405020304" charset="0"/>
              </a:rPr>
              <a:t>the</a:t>
            </a:r>
            <a:r>
              <a:rPr lang="zh-CN" altLang="en-US" sz="2800" dirty="0">
                <a:latin typeface="Times New Roman" panose="02020603050405020304" charset="0"/>
                <a:cs typeface="Times New Roman" panose="02020603050405020304" charset="0"/>
              </a:rPr>
              <a:t> use </a:t>
            </a:r>
            <a:r>
              <a:rPr lang="en-US" altLang="zh-CN" sz="2800" dirty="0">
                <a:latin typeface="Times New Roman" panose="02020603050405020304" charset="0"/>
                <a:cs typeface="Times New Roman" panose="02020603050405020304" charset="0"/>
              </a:rPr>
              <a:t>of both</a:t>
            </a:r>
            <a:r>
              <a:rPr lang="zh-CN" altLang="en-US" sz="2800" dirty="0">
                <a:latin typeface="Times New Roman" panose="02020603050405020304" charset="0"/>
                <a:cs typeface="Times New Roman" panose="02020603050405020304" charset="0"/>
              </a:rPr>
              <a:t> as a powerful tool for </a:t>
            </a:r>
            <a:r>
              <a:rPr lang="zh-CN" altLang="en-US" sz="2800" b="1" dirty="0">
                <a:solidFill>
                  <a:schemeClr val="accent5">
                    <a:lumMod val="50000"/>
                  </a:schemeClr>
                </a:solidFill>
                <a:latin typeface="Times New Roman" panose="02020603050405020304" charset="0"/>
                <a:cs typeface="Times New Roman" panose="02020603050405020304" charset="0"/>
              </a:rPr>
              <a:t>generating and pre-testing hypotheses</a:t>
            </a:r>
            <a:r>
              <a:rPr lang="zh-CN" altLang="en-US" sz="2800" dirty="0">
                <a:latin typeface="Times New Roman" panose="02020603050405020304" charset="0"/>
                <a:cs typeface="Times New Roman" panose="02020603050405020304" charset="0"/>
              </a:rPr>
              <a:t>, particularly valuable in cognitive research where fieldwork remains challenging and resource-intensiv</a:t>
            </a:r>
            <a:r>
              <a:rPr lang="en-US" altLang="zh-CN" sz="2800" dirty="0">
                <a:latin typeface="Times New Roman" panose="02020603050405020304" charset="0"/>
                <a:cs typeface="Times New Roman" panose="02020603050405020304" charset="0"/>
              </a:rPr>
              <a:t>e.</a:t>
            </a:r>
            <a:endParaRPr lang="zh-CN" altLang="en-US" sz="2800" b="1" dirty="0">
              <a:solidFill>
                <a:srgbClr val="17269B"/>
              </a:solidFill>
              <a:latin typeface="Times New Roman" panose="02020603050405020304" charset="0"/>
              <a:cs typeface="Times New Roman" panose="02020603050405020304" charset="0"/>
            </a:endParaRPr>
          </a:p>
          <a:p>
            <a:pPr marL="457200" indent="-457200">
              <a:buFont typeface="Arial" panose="020B0604020202020204" pitchFamily="34" charset="0"/>
              <a:buChar char="•"/>
            </a:pPr>
            <a:r>
              <a:rPr lang="zh-CN" altLang="en-US" sz="2800" b="1" dirty="0">
                <a:solidFill>
                  <a:schemeClr val="accent5">
                    <a:lumMod val="50000"/>
                  </a:schemeClr>
                </a:solidFill>
                <a:latin typeface="Times New Roman" panose="02020603050405020304" charset="0"/>
                <a:cs typeface="Times New Roman" panose="02020603050405020304" charset="0"/>
              </a:rPr>
              <a:t>Risk perception</a:t>
            </a:r>
            <a:r>
              <a:rPr lang="zh-CN" altLang="en-US" sz="2800" dirty="0">
                <a:latin typeface="Times New Roman" panose="02020603050405020304" charset="0"/>
                <a:cs typeface="Times New Roman" panose="02020603050405020304" charset="0"/>
              </a:rPr>
              <a:t> is a </a:t>
            </a:r>
            <a:r>
              <a:rPr lang="zh-CN" altLang="en-US" sz="2800" b="1" dirty="0">
                <a:solidFill>
                  <a:schemeClr val="accent5">
                    <a:lumMod val="50000"/>
                  </a:schemeClr>
                </a:solidFill>
                <a:latin typeface="Times New Roman" panose="02020603050405020304" charset="0"/>
                <a:cs typeface="Times New Roman" panose="02020603050405020304" charset="0"/>
              </a:rPr>
              <a:t>dynamic process </a:t>
            </a:r>
            <a:r>
              <a:rPr lang="zh-CN" altLang="en-US" sz="2800" dirty="0">
                <a:latin typeface="Times New Roman" panose="02020603050405020304" charset="0"/>
                <a:cs typeface="Times New Roman" panose="02020603050405020304" charset="0"/>
              </a:rPr>
              <a:t>rather than a fixed defense mechanism, enabling </a:t>
            </a:r>
            <a:r>
              <a:rPr lang="en-US" altLang="zh-CN" sz="2800" dirty="0">
                <a:latin typeface="Times New Roman" panose="02020603050405020304" charset="0"/>
                <a:cs typeface="Times New Roman" panose="02020603050405020304" charset="0"/>
              </a:rPr>
              <a:t>primates</a:t>
            </a:r>
            <a:r>
              <a:rPr lang="zh-CN" altLang="en-US" sz="2800" dirty="0">
                <a:latin typeface="Times New Roman" panose="02020603050405020304" charset="0"/>
                <a:cs typeface="Times New Roman" panose="02020603050405020304" charset="0"/>
              </a:rPr>
              <a:t> to </a:t>
            </a:r>
            <a:r>
              <a:rPr lang="zh-CN" altLang="en-US" sz="2800" b="1" dirty="0">
                <a:solidFill>
                  <a:schemeClr val="accent5">
                    <a:lumMod val="50000"/>
                  </a:schemeClr>
                </a:solidFill>
                <a:latin typeface="Times New Roman" panose="02020603050405020304" charset="0"/>
                <a:cs typeface="Times New Roman" panose="02020603050405020304" charset="0"/>
              </a:rPr>
              <a:t>optimi</a:t>
            </a:r>
            <a:r>
              <a:rPr lang="en-US" altLang="zh-CN" sz="2800" b="1" dirty="0">
                <a:solidFill>
                  <a:schemeClr val="accent5">
                    <a:lumMod val="50000"/>
                  </a:schemeClr>
                </a:solidFill>
                <a:latin typeface="Times New Roman" panose="02020603050405020304" charset="0"/>
                <a:cs typeface="Times New Roman" panose="02020603050405020304" charset="0"/>
              </a:rPr>
              <a:t>s</a:t>
            </a:r>
            <a:r>
              <a:rPr lang="zh-CN" altLang="en-US" sz="2800" b="1" dirty="0">
                <a:solidFill>
                  <a:schemeClr val="accent5">
                    <a:lumMod val="50000"/>
                  </a:schemeClr>
                </a:solidFill>
                <a:latin typeface="Times New Roman" panose="02020603050405020304" charset="0"/>
                <a:cs typeface="Times New Roman" panose="02020603050405020304" charset="0"/>
              </a:rPr>
              <a:t>e both learning and resource acquisition in</a:t>
            </a:r>
            <a:r>
              <a:rPr lang="en-US" altLang="zh-CN" sz="2800" b="1" dirty="0">
                <a:solidFill>
                  <a:schemeClr val="accent5">
                    <a:lumMod val="50000"/>
                  </a:schemeClr>
                </a:solidFill>
                <a:latin typeface="Times New Roman" panose="02020603050405020304" charset="0"/>
                <a:cs typeface="Times New Roman" panose="02020603050405020304" charset="0"/>
              </a:rPr>
              <a:t> unfamiliar</a:t>
            </a:r>
            <a:r>
              <a:rPr lang="zh-CN" altLang="en-US" sz="2800" b="1" dirty="0">
                <a:solidFill>
                  <a:schemeClr val="accent5">
                    <a:lumMod val="50000"/>
                  </a:schemeClr>
                </a:solidFill>
                <a:latin typeface="Times New Roman" panose="02020603050405020304" charset="0"/>
                <a:cs typeface="Times New Roman" panose="02020603050405020304" charset="0"/>
              </a:rPr>
              <a:t> habitats</a:t>
            </a:r>
            <a:r>
              <a:rPr lang="en-US" altLang="zh-CN" sz="2800" dirty="0">
                <a:latin typeface="Times New Roman" panose="02020603050405020304" charset="0"/>
                <a:cs typeface="Times New Roman" panose="02020603050405020304" charset="0"/>
              </a:rPr>
              <a:t>.</a:t>
            </a:r>
            <a:endParaRPr lang="zh-CN" altLang="en-US" sz="2800" b="1" dirty="0">
              <a:solidFill>
                <a:srgbClr val="17269B"/>
              </a:solidFill>
              <a:latin typeface="Times New Roman" panose="02020603050405020304" charset="0"/>
              <a:cs typeface="Times New Roman" panose="02020603050405020304" charset="0"/>
            </a:endParaRPr>
          </a:p>
          <a:p>
            <a:pPr marL="457200" indent="-457200">
              <a:buFont typeface="Arial" panose="020B0604020202020204" pitchFamily="34" charset="0"/>
              <a:buChar char="•"/>
            </a:pPr>
            <a:r>
              <a:rPr lang="zh-CN" altLang="en-US" sz="2800" b="1" dirty="0">
                <a:solidFill>
                  <a:schemeClr val="accent5">
                    <a:lumMod val="50000"/>
                  </a:schemeClr>
                </a:solidFill>
                <a:latin typeface="Times New Roman" panose="02020603050405020304" charset="0"/>
                <a:cs typeface="Times New Roman" panose="02020603050405020304" charset="0"/>
              </a:rPr>
              <a:t>Risk-seeking</a:t>
            </a:r>
            <a:r>
              <a:rPr lang="zh-CN" altLang="en-US" sz="2800" dirty="0">
                <a:solidFill>
                  <a:srgbClr val="17269B"/>
                </a:solidFill>
                <a:latin typeface="Times New Roman" panose="02020603050405020304" charset="0"/>
                <a:cs typeface="Times New Roman" panose="02020603050405020304" charset="0"/>
              </a:rPr>
              <a:t> </a:t>
            </a:r>
            <a:r>
              <a:rPr lang="zh-CN" altLang="en-US" sz="2800" dirty="0">
                <a:latin typeface="Times New Roman" panose="02020603050405020304" charset="0"/>
                <a:cs typeface="Times New Roman" panose="02020603050405020304" charset="0"/>
              </a:rPr>
              <a:t>information use </a:t>
            </a:r>
            <a:r>
              <a:rPr lang="zh-CN" altLang="en-US" sz="2800" b="1" dirty="0">
                <a:solidFill>
                  <a:schemeClr val="accent5">
                    <a:lumMod val="50000"/>
                  </a:schemeClr>
                </a:solidFill>
                <a:latin typeface="Times New Roman" panose="02020603050405020304" charset="0"/>
                <a:cs typeface="Times New Roman" panose="02020603050405020304" charset="0"/>
              </a:rPr>
              <a:t>facilitates</a:t>
            </a:r>
            <a:r>
              <a:rPr lang="zh-CN" altLang="en-US" sz="2800" dirty="0">
                <a:latin typeface="Times New Roman" panose="02020603050405020304" charset="0"/>
                <a:cs typeface="Times New Roman" panose="02020603050405020304" charset="0"/>
              </a:rPr>
              <a:t> the </a:t>
            </a:r>
            <a:r>
              <a:rPr lang="en-US" altLang="zh-CN" sz="2800" b="1" dirty="0">
                <a:solidFill>
                  <a:schemeClr val="accent5">
                    <a:lumMod val="50000"/>
                  </a:schemeClr>
                </a:solidFill>
                <a:latin typeface="Times New Roman" panose="02020603050405020304" charset="0"/>
                <a:cs typeface="Times New Roman" panose="02020603050405020304" charset="0"/>
              </a:rPr>
              <a:t>exploitation</a:t>
            </a:r>
            <a:r>
              <a:rPr lang="zh-CN" altLang="en-US" sz="2800" b="1" dirty="0">
                <a:solidFill>
                  <a:schemeClr val="accent5">
                    <a:lumMod val="50000"/>
                  </a:schemeClr>
                </a:solidFill>
                <a:latin typeface="Times New Roman" panose="02020603050405020304" charset="0"/>
                <a:cs typeface="Times New Roman" panose="02020603050405020304" charset="0"/>
              </a:rPr>
              <a:t> of public information, reducing </a:t>
            </a:r>
            <a:r>
              <a:rPr lang="zh-CN" altLang="en-US" sz="2800" dirty="0">
                <a:latin typeface="Times New Roman" panose="02020603050405020304" charset="0"/>
                <a:cs typeface="Times New Roman" panose="02020603050405020304" charset="0"/>
              </a:rPr>
              <a:t>reliance on </a:t>
            </a:r>
            <a:r>
              <a:rPr lang="zh-CN" altLang="en-US" sz="2800" b="1" dirty="0">
                <a:solidFill>
                  <a:schemeClr val="accent5">
                    <a:lumMod val="50000"/>
                  </a:schemeClr>
                </a:solidFill>
                <a:latin typeface="Times New Roman" panose="02020603050405020304" charset="0"/>
                <a:cs typeface="Times New Roman" panose="02020603050405020304" charset="0"/>
              </a:rPr>
              <a:t>costly individual exploration</a:t>
            </a:r>
            <a:r>
              <a:rPr lang="zh-CN" altLang="en-US" sz="2800" dirty="0">
                <a:latin typeface="Times New Roman" panose="02020603050405020304" charset="0"/>
                <a:cs typeface="Times New Roman" panose="02020603050405020304" charset="0"/>
              </a:rPr>
              <a:t> and </a:t>
            </a:r>
            <a:r>
              <a:rPr lang="zh-CN" altLang="en-US" sz="2800" b="1" dirty="0">
                <a:solidFill>
                  <a:schemeClr val="accent5">
                    <a:lumMod val="50000"/>
                  </a:schemeClr>
                </a:solidFill>
                <a:latin typeface="Times New Roman" panose="02020603050405020304" charset="0"/>
                <a:cs typeface="Times New Roman" panose="02020603050405020304" charset="0"/>
              </a:rPr>
              <a:t>enhancing foraging efficiency</a:t>
            </a:r>
            <a:r>
              <a:rPr lang="en-US" altLang="zh-CN" sz="2800" dirty="0">
                <a:latin typeface="Times New Roman" panose="02020603050405020304" charset="0"/>
                <a:cs typeface="Times New Roman" panose="02020603050405020304" charset="0"/>
              </a:rPr>
              <a:t>.</a:t>
            </a:r>
            <a:endParaRPr lang="zh-CN" altLang="en-US" sz="2800" dirty="0">
              <a:latin typeface="Times New Roman" panose="02020603050405020304" charset="0"/>
              <a:cs typeface="Times New Roman" panose="02020603050405020304" charset="0"/>
            </a:endParaRPr>
          </a:p>
          <a:p>
            <a:pPr marL="457200" indent="-457200">
              <a:buFont typeface="Arial" panose="020B0604020202020204" pitchFamily="34" charset="0"/>
              <a:buChar char="•"/>
            </a:pPr>
            <a:r>
              <a:rPr lang="zh-CN" altLang="en-US" sz="2800" dirty="0">
                <a:latin typeface="Times New Roman" panose="02020603050405020304" charset="0"/>
                <a:cs typeface="Times New Roman" panose="02020603050405020304" charset="0"/>
              </a:rPr>
              <a:t>This </a:t>
            </a:r>
            <a:r>
              <a:rPr lang="en-US" altLang="zh-CN" sz="2800" dirty="0">
                <a:latin typeface="Times New Roman" panose="02020603050405020304" charset="0"/>
                <a:cs typeface="Times New Roman" panose="02020603050405020304" charset="0"/>
              </a:rPr>
              <a:t>study</a:t>
            </a:r>
            <a:r>
              <a:rPr lang="zh-CN" altLang="en-US" sz="2800" dirty="0">
                <a:latin typeface="Times New Roman" panose="02020603050405020304" charset="0"/>
                <a:cs typeface="Times New Roman" panose="02020603050405020304" charset="0"/>
              </a:rPr>
              <a:t> </a:t>
            </a:r>
            <a:r>
              <a:rPr lang="en-US" altLang="zh-CN" sz="2800" dirty="0">
                <a:latin typeface="Times New Roman" panose="02020603050405020304" charset="0"/>
                <a:cs typeface="Times New Roman" panose="02020603050405020304" charset="0"/>
              </a:rPr>
              <a:t>reveals</a:t>
            </a:r>
            <a:r>
              <a:rPr lang="zh-CN" altLang="en-US" sz="2800" dirty="0">
                <a:latin typeface="Times New Roman" panose="02020603050405020304" charset="0"/>
                <a:cs typeface="Times New Roman" panose="02020603050405020304" charset="0"/>
              </a:rPr>
              <a:t> </a:t>
            </a:r>
            <a:r>
              <a:rPr lang="zh-CN" altLang="en-US" sz="2800" b="1" dirty="0">
                <a:solidFill>
                  <a:schemeClr val="accent5">
                    <a:lumMod val="50000"/>
                  </a:schemeClr>
                </a:solidFill>
                <a:latin typeface="Times New Roman" panose="02020603050405020304" charset="0"/>
                <a:cs typeface="Times New Roman" panose="02020603050405020304" charset="0"/>
              </a:rPr>
              <a:t>foraging</a:t>
            </a:r>
            <a:r>
              <a:rPr lang="zh-CN" altLang="en-US" sz="2800" dirty="0">
                <a:solidFill>
                  <a:srgbClr val="17269B"/>
                </a:solidFill>
                <a:latin typeface="Times New Roman" panose="02020603050405020304" charset="0"/>
                <a:cs typeface="Times New Roman" panose="02020603050405020304" charset="0"/>
              </a:rPr>
              <a:t> </a:t>
            </a:r>
            <a:r>
              <a:rPr lang="zh-CN" altLang="en-US" sz="2800" dirty="0">
                <a:latin typeface="Times New Roman" panose="02020603050405020304" charset="0"/>
                <a:cs typeface="Times New Roman" panose="02020603050405020304" charset="0"/>
              </a:rPr>
              <a:t>as a </a:t>
            </a:r>
            <a:r>
              <a:rPr lang="en-US" altLang="zh-CN" sz="2800" b="1" dirty="0">
                <a:solidFill>
                  <a:schemeClr val="accent5">
                    <a:lumMod val="50000"/>
                  </a:schemeClr>
                </a:solidFill>
                <a:latin typeface="Times New Roman" panose="02020603050405020304" charset="0"/>
                <a:cs typeface="Times New Roman" panose="02020603050405020304" charset="0"/>
              </a:rPr>
              <a:t>potential</a:t>
            </a:r>
            <a:r>
              <a:rPr lang="zh-CN" altLang="en-US" sz="2800" b="1" dirty="0">
                <a:solidFill>
                  <a:schemeClr val="accent5">
                    <a:lumMod val="50000"/>
                  </a:schemeClr>
                </a:solidFill>
                <a:latin typeface="Times New Roman" panose="02020603050405020304" charset="0"/>
                <a:cs typeface="Times New Roman" panose="02020603050405020304" charset="0"/>
              </a:rPr>
              <a:t> ecological origin</a:t>
            </a:r>
            <a:r>
              <a:rPr lang="zh-CN" altLang="en-US" sz="2800" dirty="0">
                <a:latin typeface="Times New Roman" panose="02020603050405020304" charset="0"/>
                <a:cs typeface="Times New Roman" panose="02020603050405020304" charset="0"/>
              </a:rPr>
              <a:t> for </a:t>
            </a:r>
            <a:r>
              <a:rPr lang="en-US" altLang="zh-CN" sz="2800" dirty="0">
                <a:latin typeface="Times New Roman" panose="02020603050405020304" charset="0"/>
                <a:cs typeface="Times New Roman" panose="02020603050405020304" charset="0"/>
              </a:rPr>
              <a:t>using </a:t>
            </a:r>
            <a:r>
              <a:rPr lang="en-US" altLang="zh-CN" sz="2800" b="1" dirty="0">
                <a:solidFill>
                  <a:schemeClr val="accent5">
                    <a:lumMod val="50000"/>
                  </a:schemeClr>
                </a:solidFill>
                <a:latin typeface="Times New Roman" panose="02020603050405020304" charset="0"/>
                <a:cs typeface="Times New Roman" panose="02020603050405020304" charset="0"/>
              </a:rPr>
              <a:t>risky public </a:t>
            </a:r>
            <a:r>
              <a:rPr lang="zh-CN" altLang="en-US" sz="2800" b="1" dirty="0">
                <a:solidFill>
                  <a:schemeClr val="accent5">
                    <a:lumMod val="50000"/>
                  </a:schemeClr>
                </a:solidFill>
                <a:latin typeface="Times New Roman" panose="02020603050405020304" charset="0"/>
                <a:cs typeface="Times New Roman" panose="02020603050405020304" charset="0"/>
              </a:rPr>
              <a:t>information</a:t>
            </a:r>
            <a:r>
              <a:rPr lang="zh-CN" altLang="en-US" sz="2800" dirty="0">
                <a:latin typeface="Times New Roman" panose="02020603050405020304" charset="0"/>
                <a:cs typeface="Times New Roman" panose="02020603050405020304" charset="0"/>
              </a:rPr>
              <a:t>, offering insights into the evolution of decision-making and its modern societal implications</a:t>
            </a:r>
            <a:r>
              <a:rPr lang="en-US" altLang="zh-CN" sz="2800" dirty="0">
                <a:latin typeface="Times New Roman" panose="02020603050405020304" charset="0"/>
                <a:cs typeface="Times New Roman" panose="02020603050405020304" charset="0"/>
              </a:rPr>
              <a:t>.</a:t>
            </a:r>
            <a:endParaRPr lang="zh-CN" altLang="en-US" sz="2800" dirty="0">
              <a:latin typeface="Times New Roman" panose="02020603050405020304" charset="0"/>
              <a:cs typeface="Times New Roman" panose="02020603050405020304" charset="0"/>
            </a:endParaRPr>
          </a:p>
        </p:txBody>
      </p:sp>
      <p:sp>
        <p:nvSpPr>
          <p:cNvPr id="199" name="文本框 198"/>
          <p:cNvSpPr txBox="1"/>
          <p:nvPr/>
        </p:nvSpPr>
        <p:spPr>
          <a:xfrm>
            <a:off x="2011152" y="5128667"/>
            <a:ext cx="26510648" cy="3045296"/>
          </a:xfrm>
          <a:prstGeom prst="rect">
            <a:avLst/>
          </a:prstGeom>
          <a:noFill/>
        </p:spPr>
        <p:txBody>
          <a:bodyPr wrap="square" rtlCol="0" anchor="t">
            <a:spAutoFit/>
          </a:bodyPr>
          <a:lstStyle/>
          <a:p>
            <a:r>
              <a:rPr lang="en-US" sz="3200" dirty="0">
                <a:latin typeface="Times New Roman" panose="02020603050405020304" charset="0"/>
                <a:cs typeface="Times New Roman" panose="02020603050405020304" charset="0"/>
              </a:rPr>
              <a:t>Animals optimize foraging decisions under </a:t>
            </a:r>
            <a:r>
              <a:rPr lang="en-US" sz="3200" b="1" dirty="0">
                <a:solidFill>
                  <a:schemeClr val="accent5">
                    <a:lumMod val="50000"/>
                  </a:schemeClr>
                </a:solidFill>
                <a:latin typeface="Times New Roman" panose="02020603050405020304" charset="0"/>
                <a:cs typeface="Times New Roman" panose="02020603050405020304" charset="0"/>
              </a:rPr>
              <a:t>uncertainty</a:t>
            </a:r>
            <a:r>
              <a:rPr lang="en-US" sz="3200" dirty="0">
                <a:latin typeface="Times New Roman" panose="02020603050405020304" charset="0"/>
                <a:cs typeface="Times New Roman" panose="02020603050405020304" charset="0"/>
              </a:rPr>
              <a:t>. Especially in fission-fusion societies foraging decisions are complex because the uncertainty in both </a:t>
            </a:r>
            <a:r>
              <a:rPr lang="en-US" sz="3200" b="1" dirty="0">
                <a:solidFill>
                  <a:schemeClr val="accent5">
                    <a:lumMod val="50000"/>
                  </a:schemeClr>
                </a:solidFill>
                <a:latin typeface="Times New Roman" panose="02020603050405020304" charset="0"/>
                <a:cs typeface="Times New Roman" panose="02020603050405020304" charset="0"/>
              </a:rPr>
              <a:t>public and private information </a:t>
            </a:r>
            <a:r>
              <a:rPr lang="en-US" sz="3200" dirty="0">
                <a:latin typeface="Times New Roman" panose="02020603050405020304" charset="0"/>
                <a:cs typeface="Times New Roman" panose="02020603050405020304" charset="0"/>
              </a:rPr>
              <a:t>about food location and availability can be large.</a:t>
            </a:r>
          </a:p>
          <a:p>
            <a:r>
              <a:rPr lang="en-US" sz="3200" dirty="0">
                <a:latin typeface="Times New Roman" panose="02020603050405020304" charset="0"/>
                <a:cs typeface="Times New Roman" panose="02020603050405020304" charset="0"/>
              </a:rPr>
              <a:t>The </a:t>
            </a:r>
            <a:r>
              <a:rPr lang="en-US" sz="3200" b="1" dirty="0">
                <a:solidFill>
                  <a:schemeClr val="accent5">
                    <a:lumMod val="50000"/>
                  </a:schemeClr>
                </a:solidFill>
                <a:latin typeface="Times New Roman" panose="02020603050405020304" charset="0"/>
                <a:cs typeface="Times New Roman" panose="02020603050405020304" charset="0"/>
              </a:rPr>
              <a:t>cognitive mechanisms </a:t>
            </a:r>
            <a:r>
              <a:rPr lang="en-US" sz="3200" dirty="0">
                <a:latin typeface="Times New Roman" panose="02020603050405020304" charset="0"/>
                <a:cs typeface="Times New Roman" panose="02020603050405020304" charset="0"/>
              </a:rPr>
              <a:t>by which uncertainty in foraging is perceived, learned and evaluated remains poorly understood. </a:t>
            </a:r>
          </a:p>
          <a:p>
            <a:endParaRPr lang="en-US" sz="3200" dirty="0">
              <a:latin typeface="Times New Roman" panose="02020603050405020304" charset="0"/>
              <a:cs typeface="Times New Roman" panose="02020603050405020304" charset="0"/>
            </a:endParaRPr>
          </a:p>
          <a:p>
            <a:r>
              <a:rPr lang="en-US" sz="3200" dirty="0">
                <a:latin typeface="Times New Roman" panose="02020603050405020304" charset="0"/>
                <a:cs typeface="Times New Roman" panose="02020603050405020304" charset="0"/>
              </a:rPr>
              <a:t>We developed a </a:t>
            </a:r>
            <a:r>
              <a:rPr lang="en-US" sz="3200" b="1" dirty="0">
                <a:solidFill>
                  <a:schemeClr val="accent5">
                    <a:lumMod val="50000"/>
                  </a:schemeClr>
                </a:solidFill>
                <a:latin typeface="Times New Roman" panose="02020603050405020304" charset="0"/>
                <a:cs typeface="Times New Roman" panose="02020603050405020304" charset="0"/>
              </a:rPr>
              <a:t>computer game </a:t>
            </a:r>
            <a:r>
              <a:rPr lang="en-US" sz="3200" dirty="0">
                <a:latin typeface="Times New Roman" panose="02020603050405020304" charset="0"/>
                <a:cs typeface="Times New Roman" panose="02020603050405020304" charset="0"/>
              </a:rPr>
              <a:t>and an </a:t>
            </a:r>
            <a:r>
              <a:rPr lang="en-US" sz="3200" b="1" dirty="0">
                <a:solidFill>
                  <a:schemeClr val="accent5">
                    <a:lumMod val="50000"/>
                  </a:schemeClr>
                </a:solidFill>
                <a:latin typeface="Times New Roman" panose="02020603050405020304" charset="0"/>
                <a:cs typeface="Times New Roman" panose="02020603050405020304" charset="0"/>
              </a:rPr>
              <a:t>agent-based model</a:t>
            </a:r>
            <a:r>
              <a:rPr lang="en-US" sz="3200" dirty="0">
                <a:latin typeface="Times New Roman" panose="02020603050405020304" charset="0"/>
                <a:cs typeface="Times New Roman" panose="02020603050405020304" charset="0"/>
              </a:rPr>
              <a:t> (ABM) as a </a:t>
            </a:r>
            <a:r>
              <a:rPr lang="en-US" sz="3200" b="1" dirty="0">
                <a:solidFill>
                  <a:schemeClr val="accent5">
                    <a:lumMod val="50000"/>
                  </a:schemeClr>
                </a:solidFill>
                <a:latin typeface="Times New Roman" panose="02020603050405020304" charset="0"/>
                <a:cs typeface="Times New Roman" panose="02020603050405020304" charset="0"/>
              </a:rPr>
              <a:t>'digital twin' </a:t>
            </a:r>
            <a:r>
              <a:rPr lang="en-US" sz="3200" dirty="0">
                <a:latin typeface="Times New Roman" panose="02020603050405020304" charset="0"/>
                <a:cs typeface="Times New Roman" panose="02020603050405020304" charset="0"/>
              </a:rPr>
              <a:t>to gain more insight into these cognitive mechanisms in primates. The computer game is used to </a:t>
            </a:r>
            <a:r>
              <a:rPr lang="en-US" sz="3200" b="1" dirty="0">
                <a:solidFill>
                  <a:schemeClr val="accent5">
                    <a:lumMod val="50000"/>
                  </a:schemeClr>
                </a:solidFill>
                <a:latin typeface="Times New Roman" panose="02020603050405020304" charset="0"/>
                <a:cs typeface="Times New Roman" panose="02020603050405020304" charset="0"/>
              </a:rPr>
              <a:t>record participants </a:t>
            </a:r>
            <a:r>
              <a:rPr lang="en-US" sz="3200" b="1" dirty="0" err="1">
                <a:solidFill>
                  <a:schemeClr val="accent5">
                    <a:lumMod val="50000"/>
                  </a:schemeClr>
                </a:solidFill>
                <a:latin typeface="Times New Roman" panose="02020603050405020304" charset="0"/>
                <a:cs typeface="Times New Roman" panose="02020603050405020304" charset="0"/>
              </a:rPr>
              <a:t>behaviour</a:t>
            </a:r>
            <a:r>
              <a:rPr lang="en-US" sz="3200" dirty="0">
                <a:latin typeface="Times New Roman" panose="02020603050405020304" charset="0"/>
                <a:cs typeface="Times New Roman" panose="02020603050405020304" charset="0"/>
              </a:rPr>
              <a:t> systematically while the ABM is used to </a:t>
            </a:r>
            <a:r>
              <a:rPr lang="en-US" sz="3200" b="1" dirty="0">
                <a:solidFill>
                  <a:schemeClr val="accent5">
                    <a:lumMod val="50000"/>
                  </a:schemeClr>
                </a:solidFill>
                <a:latin typeface="Times New Roman" panose="02020603050405020304" charset="0"/>
                <a:cs typeface="Times New Roman" panose="02020603050405020304" charset="0"/>
              </a:rPr>
              <a:t>interpret</a:t>
            </a:r>
            <a:r>
              <a:rPr lang="en-US" sz="3200" dirty="0">
                <a:latin typeface="Times New Roman" panose="02020603050405020304" charset="0"/>
                <a:cs typeface="Times New Roman" panose="02020603050405020304" charset="0"/>
              </a:rPr>
              <a:t> the results.</a:t>
            </a:r>
          </a:p>
        </p:txBody>
      </p:sp>
      <p:pic>
        <p:nvPicPr>
          <p:cNvPr id="201" name="图片 200"/>
          <p:cNvPicPr>
            <a:picLocks noChangeAspect="1"/>
          </p:cNvPicPr>
          <p:nvPr/>
        </p:nvPicPr>
        <p:blipFill>
          <a:blip r:embed="rId4"/>
          <a:stretch>
            <a:fillRect/>
          </a:stretch>
        </p:blipFill>
        <p:spPr>
          <a:xfrm>
            <a:off x="19690114" y="23147514"/>
            <a:ext cx="7184411" cy="4050873"/>
          </a:xfrm>
          <a:prstGeom prst="rect">
            <a:avLst/>
          </a:prstGeom>
        </p:spPr>
      </p:pic>
      <p:grpSp>
        <p:nvGrpSpPr>
          <p:cNvPr id="14" name="Groep 13"/>
          <p:cNvGrpSpPr/>
          <p:nvPr/>
        </p:nvGrpSpPr>
        <p:grpSpPr>
          <a:xfrm>
            <a:off x="4909185" y="8348440"/>
            <a:ext cx="20663964" cy="2949240"/>
            <a:chOff x="3896715" y="9607343"/>
            <a:chExt cx="20669598" cy="2950297"/>
          </a:xfrm>
        </p:grpSpPr>
        <p:grpSp>
          <p:nvGrpSpPr>
            <p:cNvPr id="5" name="Groep 4"/>
            <p:cNvGrpSpPr/>
            <p:nvPr/>
          </p:nvGrpSpPr>
          <p:grpSpPr>
            <a:xfrm>
              <a:off x="3896715" y="9630512"/>
              <a:ext cx="15560041" cy="2927128"/>
              <a:chOff x="-2555888" y="4226168"/>
              <a:chExt cx="15560041" cy="2927128"/>
            </a:xfrm>
          </p:grpSpPr>
          <p:pic>
            <p:nvPicPr>
              <p:cNvPr id="6" name="图片 209"/>
              <p:cNvPicPr>
                <a:picLocks noChangeAspect="1"/>
              </p:cNvPicPr>
              <p:nvPr/>
            </p:nvPicPr>
            <p:blipFill>
              <a:blip r:embed="rId5"/>
              <a:srcRect t="50159" r="49968" b="1176"/>
              <a:stretch>
                <a:fillRect/>
              </a:stretch>
            </p:blipFill>
            <p:spPr>
              <a:xfrm>
                <a:off x="-2555888" y="4226168"/>
                <a:ext cx="5114433" cy="2927128"/>
              </a:xfrm>
              <a:prstGeom prst="rect">
                <a:avLst/>
              </a:prstGeom>
              <a:effectLst>
                <a:glow rad="63500">
                  <a:srgbClr val="C4ACCE">
                    <a:alpha val="40000"/>
                  </a:srgbClr>
                </a:glow>
                <a:softEdge rad="0"/>
              </a:effectLst>
            </p:spPr>
          </p:pic>
          <p:pic>
            <p:nvPicPr>
              <p:cNvPr id="7" name="图片 209"/>
              <p:cNvPicPr>
                <a:picLocks noChangeAspect="1"/>
              </p:cNvPicPr>
              <p:nvPr/>
            </p:nvPicPr>
            <p:blipFill>
              <a:blip r:embed="rId5"/>
              <a:srcRect l="49968" b="51335"/>
              <a:stretch>
                <a:fillRect/>
              </a:stretch>
            </p:blipFill>
            <p:spPr>
              <a:xfrm>
                <a:off x="7889720" y="4226168"/>
                <a:ext cx="5114433" cy="2927128"/>
              </a:xfrm>
              <a:prstGeom prst="rect">
                <a:avLst/>
              </a:prstGeom>
              <a:effectLst>
                <a:glow rad="63500">
                  <a:srgbClr val="C4ACCE">
                    <a:alpha val="40000"/>
                  </a:srgbClr>
                </a:glow>
                <a:softEdge rad="0"/>
              </a:effectLst>
            </p:spPr>
          </p:pic>
          <p:pic>
            <p:nvPicPr>
              <p:cNvPr id="8" name="图片 209"/>
              <p:cNvPicPr>
                <a:picLocks noChangeAspect="1"/>
              </p:cNvPicPr>
              <p:nvPr/>
            </p:nvPicPr>
            <p:blipFill>
              <a:blip r:embed="rId5"/>
              <a:srcRect l="-55" t="38" r="50023" b="51297"/>
              <a:stretch>
                <a:fillRect/>
              </a:stretch>
            </p:blipFill>
            <p:spPr>
              <a:xfrm>
                <a:off x="2661200" y="4226168"/>
                <a:ext cx="5114433" cy="2927128"/>
              </a:xfrm>
              <a:prstGeom prst="rect">
                <a:avLst/>
              </a:prstGeom>
              <a:effectLst>
                <a:glow rad="63500">
                  <a:srgbClr val="C4ACCE">
                    <a:alpha val="40000"/>
                  </a:srgbClr>
                </a:glow>
                <a:softEdge rad="0"/>
              </a:effectLst>
            </p:spPr>
          </p:pic>
        </p:grpSp>
        <p:sp>
          <p:nvSpPr>
            <p:cNvPr id="13" name="矩形 178"/>
            <p:cNvSpPr/>
            <p:nvPr/>
          </p:nvSpPr>
          <p:spPr>
            <a:xfrm>
              <a:off x="19581473" y="9607343"/>
              <a:ext cx="4984840" cy="2927128"/>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1" name="Tekstvak 10"/>
            <p:cNvSpPr txBox="1"/>
            <p:nvPr/>
          </p:nvSpPr>
          <p:spPr>
            <a:xfrm>
              <a:off x="19827461" y="9952052"/>
              <a:ext cx="4543286" cy="2246769"/>
            </a:xfrm>
            <a:prstGeom prst="rect">
              <a:avLst/>
            </a:prstGeom>
            <a:noFill/>
          </p:spPr>
          <p:txBody>
            <a:bodyPr wrap="square">
              <a:spAutoFit/>
            </a:bodyPr>
            <a:lstStyle/>
            <a:p>
              <a:r>
                <a:rPr lang="en-US" sz="2800" dirty="0">
                  <a:latin typeface="Times New Roman" panose="02020603050405020304" charset="0"/>
                  <a:cs typeface="Times New Roman" panose="02020603050405020304" charset="0"/>
                </a:rPr>
                <a:t>The game has been played successfully by human children and adults with different cultural backgrounds as well as chimpanzees.</a:t>
              </a:r>
            </a:p>
          </p:txBody>
        </p:sp>
      </p:grpSp>
      <p:sp>
        <p:nvSpPr>
          <p:cNvPr id="18" name="矩形 2"/>
          <p:cNvSpPr/>
          <p:nvPr/>
        </p:nvSpPr>
        <p:spPr>
          <a:xfrm>
            <a:off x="1554072" y="12488024"/>
            <a:ext cx="27424808" cy="3656641"/>
          </a:xfrm>
          <a:prstGeom prst="rect">
            <a:avLst/>
          </a:prstGeom>
          <a:solidFill>
            <a:srgbClr val="FCF8F3"/>
          </a:solidFill>
          <a:ln w="50800" cmpd="sng">
            <a:solidFill>
              <a:srgbClr val="CAAFD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17" name="文本框 198"/>
          <p:cNvSpPr txBox="1"/>
          <p:nvPr/>
        </p:nvSpPr>
        <p:spPr>
          <a:xfrm>
            <a:off x="2011152" y="12794135"/>
            <a:ext cx="26510648" cy="2552666"/>
          </a:xfrm>
          <a:prstGeom prst="rect">
            <a:avLst/>
          </a:prstGeom>
          <a:noFill/>
        </p:spPr>
        <p:txBody>
          <a:bodyPr wrap="square" rtlCol="0" anchor="t">
            <a:spAutoFit/>
          </a:bodyPr>
          <a:lstStyle/>
          <a:p>
            <a:r>
              <a:rPr lang="en-US" sz="3200" dirty="0">
                <a:latin typeface="Times New Roman" panose="02020603050405020304" charset="0"/>
                <a:cs typeface="Times New Roman" panose="02020603050405020304" charset="0"/>
              </a:rPr>
              <a:t>Participants navigated a virtual forest containing </a:t>
            </a:r>
            <a:r>
              <a:rPr lang="en-US" sz="3200" dirty="0">
                <a:solidFill>
                  <a:schemeClr val="accent5">
                    <a:lumMod val="50000"/>
                  </a:schemeClr>
                </a:solidFill>
                <a:latin typeface="Times New Roman" panose="02020603050405020304" charset="0"/>
                <a:cs typeface="Times New Roman" panose="02020603050405020304" charset="0"/>
              </a:rPr>
              <a:t>7 fruit-bearing trees </a:t>
            </a:r>
            <a:r>
              <a:rPr lang="en-US" sz="3200" dirty="0">
                <a:latin typeface="Times New Roman" panose="02020603050405020304" charset="0"/>
                <a:cs typeface="Times New Roman" panose="02020603050405020304" charset="0"/>
              </a:rPr>
              <a:t>over </a:t>
            </a:r>
            <a:r>
              <a:rPr lang="en-US" sz="3200" dirty="0">
                <a:solidFill>
                  <a:schemeClr val="accent5">
                    <a:lumMod val="50000"/>
                  </a:schemeClr>
                </a:solidFill>
                <a:latin typeface="Times New Roman" panose="02020603050405020304" charset="0"/>
                <a:cs typeface="Times New Roman" panose="02020603050405020304" charset="0"/>
              </a:rPr>
              <a:t>10 repeated game sessions</a:t>
            </a:r>
            <a:r>
              <a:rPr lang="en-US" sz="3200" dirty="0">
                <a:latin typeface="Times New Roman" panose="02020603050405020304" charset="0"/>
                <a:cs typeface="Times New Roman" panose="02020603050405020304" charset="0"/>
              </a:rPr>
              <a:t>. Each session started at the </a:t>
            </a:r>
            <a:r>
              <a:rPr lang="en-US" sz="3200" dirty="0">
                <a:solidFill>
                  <a:schemeClr val="accent5">
                    <a:lumMod val="50000"/>
                  </a:schemeClr>
                </a:solidFill>
                <a:latin typeface="Times New Roman" panose="02020603050405020304" charset="0"/>
                <a:cs typeface="Times New Roman" panose="02020603050405020304" charset="0"/>
              </a:rPr>
              <a:t>same location </a:t>
            </a:r>
            <a:r>
              <a:rPr lang="en-US" sz="3200" dirty="0">
                <a:latin typeface="Times New Roman" panose="02020603050405020304" charset="0"/>
                <a:cs typeface="Times New Roman" panose="02020603050405020304" charset="0"/>
              </a:rPr>
              <a:t>where an avatar appeared. The </a:t>
            </a:r>
            <a:r>
              <a:rPr lang="en-US" sz="3200" dirty="0">
                <a:solidFill>
                  <a:schemeClr val="accent5">
                    <a:lumMod val="50000"/>
                  </a:schemeClr>
                </a:solidFill>
                <a:latin typeface="Times New Roman" panose="02020603050405020304" charset="0"/>
                <a:cs typeface="Times New Roman" panose="02020603050405020304" charset="0"/>
              </a:rPr>
              <a:t>avatar</a:t>
            </a:r>
            <a:r>
              <a:rPr lang="en-US" sz="3200" dirty="0">
                <a:latin typeface="Times New Roman" panose="02020603050405020304" charset="0"/>
                <a:cs typeface="Times New Roman" panose="02020603050405020304" charset="0"/>
              </a:rPr>
              <a:t> moved towards a</a:t>
            </a:r>
            <a:r>
              <a:rPr lang="en-US" sz="3200" b="1" dirty="0">
                <a:solidFill>
                  <a:srgbClr val="17269B"/>
                </a:solidFill>
                <a:latin typeface="Times New Roman" panose="02020603050405020304" charset="0"/>
                <a:cs typeface="Times New Roman" panose="02020603050405020304" charset="0"/>
              </a:rPr>
              <a:t> </a:t>
            </a:r>
            <a:r>
              <a:rPr lang="en-US" sz="3200" dirty="0">
                <a:solidFill>
                  <a:schemeClr val="accent5">
                    <a:lumMod val="50000"/>
                  </a:schemeClr>
                </a:solidFill>
                <a:latin typeface="Times New Roman" panose="02020603050405020304" charset="0"/>
                <a:cs typeface="Times New Roman" panose="02020603050405020304" charset="0"/>
              </a:rPr>
              <a:t>random fruit tree</a:t>
            </a:r>
            <a:r>
              <a:rPr lang="en-US" sz="3200" dirty="0">
                <a:latin typeface="Times New Roman" panose="02020603050405020304" charset="0"/>
                <a:cs typeface="Times New Roman" panose="02020603050405020304" charset="0"/>
              </a:rPr>
              <a:t>, hence acting as a </a:t>
            </a:r>
            <a:r>
              <a:rPr lang="en-US" sz="3200" dirty="0">
                <a:solidFill>
                  <a:schemeClr val="accent5">
                    <a:lumMod val="50000"/>
                  </a:schemeClr>
                </a:solidFill>
                <a:latin typeface="Times New Roman" panose="02020603050405020304" charset="0"/>
                <a:cs typeface="Times New Roman" panose="02020603050405020304" charset="0"/>
              </a:rPr>
              <a:t>public cue</a:t>
            </a:r>
            <a:r>
              <a:rPr lang="en-US" sz="3200" dirty="0">
                <a:latin typeface="Times New Roman" panose="02020603050405020304" charset="0"/>
                <a:cs typeface="Times New Roman" panose="02020603050405020304" charset="0"/>
              </a:rPr>
              <a:t>. When the </a:t>
            </a:r>
            <a:r>
              <a:rPr lang="en-US" sz="3200" dirty="0">
                <a:solidFill>
                  <a:schemeClr val="accent5">
                    <a:lumMod val="50000"/>
                  </a:schemeClr>
                </a:solidFill>
                <a:latin typeface="Times New Roman" panose="02020603050405020304" charset="0"/>
                <a:cs typeface="Times New Roman" panose="02020603050405020304" charset="0"/>
              </a:rPr>
              <a:t>participant</a:t>
            </a:r>
            <a:r>
              <a:rPr lang="en-US" sz="3200" b="1" dirty="0">
                <a:latin typeface="Times New Roman" panose="02020603050405020304" charset="0"/>
                <a:cs typeface="Times New Roman" panose="02020603050405020304" charset="0"/>
              </a:rPr>
              <a:t> </a:t>
            </a:r>
            <a:r>
              <a:rPr lang="en-US" sz="3200" dirty="0">
                <a:latin typeface="Times New Roman" panose="02020603050405020304" charset="0"/>
                <a:cs typeface="Times New Roman" panose="02020603050405020304" charset="0"/>
              </a:rPr>
              <a:t>reached a fruit tree it was </a:t>
            </a:r>
            <a:r>
              <a:rPr lang="en-US" sz="3200" dirty="0">
                <a:solidFill>
                  <a:schemeClr val="accent5">
                    <a:lumMod val="50000"/>
                  </a:schemeClr>
                </a:solidFill>
                <a:latin typeface="Times New Roman" panose="02020603050405020304" charset="0"/>
                <a:cs typeface="Times New Roman" panose="02020603050405020304" charset="0"/>
              </a:rPr>
              <a:t>depleted</a:t>
            </a:r>
            <a:r>
              <a:rPr lang="en-US" sz="3200" dirty="0">
                <a:latin typeface="Times New Roman" panose="02020603050405020304" charset="0"/>
                <a:cs typeface="Times New Roman" panose="02020603050405020304" charset="0"/>
              </a:rPr>
              <a:t>. Hence, the avatar’s </a:t>
            </a:r>
            <a:r>
              <a:rPr lang="en-US" sz="3200" dirty="0">
                <a:solidFill>
                  <a:schemeClr val="accent5">
                    <a:lumMod val="50000"/>
                  </a:schemeClr>
                </a:solidFill>
                <a:latin typeface="Times New Roman" panose="02020603050405020304" charset="0"/>
                <a:cs typeface="Times New Roman" panose="02020603050405020304" charset="0"/>
              </a:rPr>
              <a:t>reliability declined </a:t>
            </a:r>
            <a:r>
              <a:rPr lang="en-US" sz="3200" dirty="0">
                <a:latin typeface="Times New Roman" panose="02020603050405020304" charset="0"/>
                <a:cs typeface="Times New Roman" panose="02020603050405020304" charset="0"/>
              </a:rPr>
              <a:t>within a game session as the probability of leading to depleted fruit trees increased. The game ended when all </a:t>
            </a:r>
            <a:r>
              <a:rPr lang="en-US" sz="3200" dirty="0">
                <a:solidFill>
                  <a:srgbClr val="17269B"/>
                </a:solidFill>
                <a:latin typeface="Times New Roman" panose="02020603050405020304" charset="0"/>
                <a:cs typeface="Times New Roman" panose="02020603050405020304" charset="0"/>
              </a:rPr>
              <a:t>7 </a:t>
            </a:r>
            <a:r>
              <a:rPr lang="en-US" sz="3200" dirty="0">
                <a:solidFill>
                  <a:schemeClr val="accent5">
                    <a:lumMod val="50000"/>
                  </a:schemeClr>
                </a:solidFill>
                <a:latin typeface="Times New Roman" panose="02020603050405020304" charset="0"/>
                <a:cs typeface="Times New Roman" panose="02020603050405020304" charset="0"/>
              </a:rPr>
              <a:t>fruit tees were depleted</a:t>
            </a:r>
            <a:r>
              <a:rPr lang="en-US" sz="3200" dirty="0">
                <a:latin typeface="Times New Roman" panose="02020603050405020304" charset="0"/>
                <a:cs typeface="Times New Roman" panose="02020603050405020304" charset="0"/>
              </a:rPr>
              <a:t> or </a:t>
            </a:r>
            <a:r>
              <a:rPr lang="en-US" sz="3200" dirty="0">
                <a:solidFill>
                  <a:schemeClr val="accent5">
                    <a:lumMod val="50000"/>
                  </a:schemeClr>
                </a:solidFill>
                <a:latin typeface="Times New Roman" panose="02020603050405020304" charset="0"/>
                <a:cs typeface="Times New Roman" panose="02020603050405020304" charset="0"/>
              </a:rPr>
              <a:t>after 600 seconds</a:t>
            </a:r>
            <a:r>
              <a:rPr lang="en-US" sz="3200" dirty="0">
                <a:latin typeface="Times New Roman" panose="02020603050405020304" charset="0"/>
                <a:cs typeface="Times New Roman" panose="02020603050405020304" charset="0"/>
              </a:rPr>
              <a:t>. To support spatial learning, each fruit tree was surrounded by a </a:t>
            </a:r>
            <a:r>
              <a:rPr lang="en-US" sz="3200" dirty="0">
                <a:solidFill>
                  <a:schemeClr val="accent5">
                    <a:lumMod val="50000"/>
                  </a:schemeClr>
                </a:solidFill>
                <a:latin typeface="Times New Roman" panose="02020603050405020304" charset="0"/>
                <a:cs typeface="Times New Roman" panose="02020603050405020304" charset="0"/>
              </a:rPr>
              <a:t>unique landmark configuration</a:t>
            </a:r>
            <a:r>
              <a:rPr lang="en-US" sz="3200" dirty="0">
                <a:latin typeface="Times New Roman" panose="02020603050405020304" charset="0"/>
                <a:cs typeface="Times New Roman" panose="02020603050405020304" charset="0"/>
              </a:rPr>
              <a:t>. The </a:t>
            </a:r>
            <a:r>
              <a:rPr lang="en-US" sz="3200" dirty="0">
                <a:solidFill>
                  <a:schemeClr val="accent5">
                    <a:lumMod val="50000"/>
                  </a:schemeClr>
                </a:solidFill>
                <a:latin typeface="Times New Roman" panose="02020603050405020304" charset="0"/>
                <a:cs typeface="Times New Roman" panose="02020603050405020304" charset="0"/>
              </a:rPr>
              <a:t>fixed spatial layout </a:t>
            </a:r>
            <a:r>
              <a:rPr lang="en-US" sz="3200" dirty="0">
                <a:latin typeface="Times New Roman" panose="02020603050405020304" charset="0"/>
                <a:cs typeface="Times New Roman" panose="02020603050405020304" charset="0"/>
              </a:rPr>
              <a:t>across sessions allowed participants to combine public information from the avatar with private memory of past encounters.</a:t>
            </a:r>
          </a:p>
        </p:txBody>
      </p:sp>
      <p:sp>
        <p:nvSpPr>
          <p:cNvPr id="9" name="文本框 179"/>
          <p:cNvSpPr txBox="1"/>
          <p:nvPr/>
        </p:nvSpPr>
        <p:spPr>
          <a:xfrm>
            <a:off x="1188408" y="12100949"/>
            <a:ext cx="4570801" cy="646203"/>
          </a:xfrm>
          <a:prstGeom prst="rect">
            <a:avLst/>
          </a:prstGeom>
          <a:solidFill>
            <a:schemeClr val="accent5">
              <a:lumMod val="75000"/>
            </a:schemeClr>
          </a:solidFill>
        </p:spPr>
        <p:txBody>
          <a:bodyPr wrap="square" rtlCol="0">
            <a:spAutoFit/>
          </a:bodyPr>
          <a:lstStyle/>
          <a:p>
            <a:r>
              <a:rPr lang="en-US" altLang="zh-CN" sz="3600" b="1" dirty="0">
                <a:solidFill>
                  <a:schemeClr val="bg1"/>
                </a:solidFill>
                <a:latin typeface="Times New Roman" panose="02020603050405020304" charset="0"/>
                <a:cs typeface="Times New Roman" panose="02020603050405020304" charset="0"/>
              </a:rPr>
              <a:t>Computer game</a:t>
            </a:r>
          </a:p>
        </p:txBody>
      </p:sp>
      <p:sp>
        <p:nvSpPr>
          <p:cNvPr id="23" name="文本框 179"/>
          <p:cNvSpPr txBox="1"/>
          <p:nvPr/>
        </p:nvSpPr>
        <p:spPr>
          <a:xfrm>
            <a:off x="1188408" y="18882644"/>
            <a:ext cx="4570801" cy="646203"/>
          </a:xfrm>
          <a:prstGeom prst="rect">
            <a:avLst/>
          </a:prstGeom>
          <a:solidFill>
            <a:schemeClr val="accent5">
              <a:lumMod val="75000"/>
            </a:schemeClr>
          </a:solidFill>
        </p:spPr>
        <p:txBody>
          <a:bodyPr wrap="square" rtlCol="0">
            <a:spAutoFit/>
          </a:bodyPr>
          <a:lstStyle/>
          <a:p>
            <a:r>
              <a:rPr lang="en-US" altLang="zh-CN" sz="3600" b="1" dirty="0">
                <a:solidFill>
                  <a:schemeClr val="bg1"/>
                </a:solidFill>
                <a:latin typeface="Times New Roman" panose="02020603050405020304" charset="0"/>
                <a:cs typeface="Times New Roman" panose="02020603050405020304" charset="0"/>
              </a:rPr>
              <a:t>Agent-based model</a:t>
            </a:r>
          </a:p>
        </p:txBody>
      </p:sp>
      <p:sp>
        <p:nvSpPr>
          <p:cNvPr id="25" name="文本框 159"/>
          <p:cNvSpPr txBox="1"/>
          <p:nvPr/>
        </p:nvSpPr>
        <p:spPr>
          <a:xfrm>
            <a:off x="20989948" y="19609587"/>
            <a:ext cx="4659043" cy="584682"/>
          </a:xfrm>
          <a:prstGeom prst="rect">
            <a:avLst/>
          </a:prstGeom>
          <a:noFill/>
        </p:spPr>
        <p:txBody>
          <a:bodyPr wrap="square" rtlCol="0">
            <a:spAutoFit/>
          </a:bodyPr>
          <a:lstStyle/>
          <a:p>
            <a:pPr algn="ctr"/>
            <a:r>
              <a:rPr lang="en-US" altLang="zh-CN" sz="3200" b="1" dirty="0">
                <a:solidFill>
                  <a:schemeClr val="accent5">
                    <a:lumMod val="50000"/>
                  </a:schemeClr>
                </a:solidFill>
                <a:latin typeface="Times New Roman" panose="02020603050405020304" charset="0"/>
                <a:cs typeface="Times New Roman" panose="02020603050405020304" charset="0"/>
              </a:rPr>
              <a:t>Tested mechanisms</a:t>
            </a:r>
          </a:p>
        </p:txBody>
      </p:sp>
      <p:sp>
        <p:nvSpPr>
          <p:cNvPr id="27" name="文本框 179"/>
          <p:cNvSpPr txBox="1"/>
          <p:nvPr/>
        </p:nvSpPr>
        <p:spPr>
          <a:xfrm>
            <a:off x="1188408" y="27943681"/>
            <a:ext cx="4570801" cy="646203"/>
          </a:xfrm>
          <a:prstGeom prst="rect">
            <a:avLst/>
          </a:prstGeom>
          <a:solidFill>
            <a:schemeClr val="accent5">
              <a:lumMod val="75000"/>
            </a:schemeClr>
          </a:solidFill>
        </p:spPr>
        <p:txBody>
          <a:bodyPr wrap="square" rtlCol="0">
            <a:spAutoFit/>
          </a:bodyPr>
          <a:lstStyle/>
          <a:p>
            <a:r>
              <a:rPr lang="en-US" altLang="zh-CN" sz="3600" b="1" dirty="0">
                <a:solidFill>
                  <a:schemeClr val="bg1"/>
                </a:solidFill>
                <a:latin typeface="Times New Roman" panose="02020603050405020304" charset="0"/>
                <a:cs typeface="Times New Roman" panose="02020603050405020304" charset="0"/>
              </a:rPr>
              <a:t>Results for humans</a:t>
            </a:r>
          </a:p>
        </p:txBody>
      </p:sp>
      <p:sp>
        <p:nvSpPr>
          <p:cNvPr id="29" name="文本框 179"/>
          <p:cNvSpPr txBox="1"/>
          <p:nvPr/>
        </p:nvSpPr>
        <p:spPr>
          <a:xfrm>
            <a:off x="1188408" y="36967840"/>
            <a:ext cx="4570801" cy="646203"/>
          </a:xfrm>
          <a:prstGeom prst="rect">
            <a:avLst/>
          </a:prstGeom>
          <a:solidFill>
            <a:schemeClr val="accent5">
              <a:lumMod val="75000"/>
            </a:schemeClr>
          </a:solidFill>
        </p:spPr>
        <p:txBody>
          <a:bodyPr wrap="square" rtlCol="0">
            <a:spAutoFit/>
          </a:bodyPr>
          <a:lstStyle/>
          <a:p>
            <a:r>
              <a:rPr lang="en-US" altLang="zh-CN" sz="3600" b="1" dirty="0">
                <a:solidFill>
                  <a:schemeClr val="bg1"/>
                </a:solidFill>
                <a:latin typeface="Times New Roman" panose="02020603050405020304" charset="0"/>
                <a:cs typeface="Times New Roman" panose="02020603050405020304" charset="0"/>
              </a:rPr>
              <a:t>Conclusions</a:t>
            </a:r>
          </a:p>
        </p:txBody>
      </p:sp>
      <p:grpSp>
        <p:nvGrpSpPr>
          <p:cNvPr id="15" name="组合 14"/>
          <p:cNvGrpSpPr/>
          <p:nvPr/>
        </p:nvGrpSpPr>
        <p:grpSpPr>
          <a:xfrm>
            <a:off x="23431105" y="41041567"/>
            <a:ext cx="2511401" cy="1695005"/>
            <a:chOff x="36518" y="64647"/>
            <a:chExt cx="3956" cy="2670"/>
          </a:xfrm>
        </p:grpSpPr>
        <p:sp>
          <p:nvSpPr>
            <p:cNvPr id="190" name="文本框 189"/>
            <p:cNvSpPr txBox="1"/>
            <p:nvPr/>
          </p:nvSpPr>
          <p:spPr>
            <a:xfrm>
              <a:off x="36518" y="64647"/>
              <a:ext cx="3957" cy="582"/>
            </a:xfrm>
            <a:prstGeom prst="rect">
              <a:avLst/>
            </a:prstGeom>
            <a:noFill/>
          </p:spPr>
          <p:txBody>
            <a:bodyPr wrap="square" rtlCol="0" anchor="t">
              <a:spAutoFit/>
            </a:bodyPr>
            <a:lstStyle/>
            <a:p>
              <a:r>
                <a:rPr lang="en-US" altLang="zh-CN" sz="1800" b="1" dirty="0">
                  <a:latin typeface="Times New Roman" panose="02020603050405020304" charset="0"/>
                  <a:cs typeface="Times New Roman" panose="02020603050405020304" charset="0"/>
                </a:rPr>
                <a:t>Details about this study:</a:t>
              </a:r>
            </a:p>
          </p:txBody>
        </p:sp>
        <p:pic>
          <p:nvPicPr>
            <p:cNvPr id="10" name="图片 9" descr="frame"/>
            <p:cNvPicPr>
              <a:picLocks noChangeAspect="1"/>
            </p:cNvPicPr>
            <p:nvPr/>
          </p:nvPicPr>
          <p:blipFill>
            <a:blip r:embed="rId6"/>
            <a:srcRect l="4032" t="2703" r="3367" b="4696"/>
            <a:stretch>
              <a:fillRect/>
            </a:stretch>
          </p:blipFill>
          <p:spPr>
            <a:xfrm>
              <a:off x="37429" y="65183"/>
              <a:ext cx="2135" cy="2135"/>
            </a:xfrm>
            <a:prstGeom prst="rect">
              <a:avLst/>
            </a:prstGeom>
          </p:spPr>
        </p:pic>
      </p:grpSp>
      <p:pic>
        <p:nvPicPr>
          <p:cNvPr id="33" name="图片 32"/>
          <p:cNvPicPr>
            <a:picLocks noChangeAspect="1"/>
          </p:cNvPicPr>
          <p:nvPr/>
        </p:nvPicPr>
        <p:blipFill>
          <a:blip r:embed="rId7"/>
          <a:stretch>
            <a:fillRect/>
          </a:stretch>
        </p:blipFill>
        <p:spPr>
          <a:xfrm>
            <a:off x="2366348" y="29086133"/>
            <a:ext cx="8761337" cy="6214385"/>
          </a:xfrm>
          <a:prstGeom prst="rect">
            <a:avLst/>
          </a:prstGeom>
        </p:spPr>
      </p:pic>
      <p:pic>
        <p:nvPicPr>
          <p:cNvPr id="35" name="图片 34"/>
          <p:cNvPicPr>
            <a:picLocks noChangeAspect="1"/>
          </p:cNvPicPr>
          <p:nvPr/>
        </p:nvPicPr>
        <p:blipFill>
          <a:blip r:embed="rId8"/>
          <a:stretch>
            <a:fillRect/>
          </a:stretch>
        </p:blipFill>
        <p:spPr>
          <a:xfrm>
            <a:off x="11925982" y="29072884"/>
            <a:ext cx="7748778" cy="6225177"/>
          </a:xfrm>
          <a:prstGeom prst="rect">
            <a:avLst/>
          </a:prstGeom>
        </p:spPr>
      </p:pic>
      <p:pic>
        <p:nvPicPr>
          <p:cNvPr id="38" name="图片 37"/>
          <p:cNvPicPr>
            <a:picLocks noChangeAspect="1"/>
          </p:cNvPicPr>
          <p:nvPr/>
        </p:nvPicPr>
        <p:blipFill>
          <a:blip r:embed="rId9"/>
          <a:stretch>
            <a:fillRect/>
          </a:stretch>
        </p:blipFill>
        <p:spPr>
          <a:xfrm>
            <a:off x="20163065" y="29026708"/>
            <a:ext cx="7782424" cy="6265172"/>
          </a:xfrm>
          <a:prstGeom prst="rect">
            <a:avLst/>
          </a:prstGeom>
        </p:spPr>
      </p:pic>
      <p:pic>
        <p:nvPicPr>
          <p:cNvPr id="40" name="图片 39"/>
          <p:cNvPicPr>
            <a:picLocks noChangeAspect="1"/>
          </p:cNvPicPr>
          <p:nvPr/>
        </p:nvPicPr>
        <p:blipFill>
          <a:blip r:embed="rId10"/>
          <a:stretch>
            <a:fillRect/>
          </a:stretch>
        </p:blipFill>
        <p:spPr>
          <a:xfrm>
            <a:off x="8079881" y="19687687"/>
            <a:ext cx="7865587" cy="7296776"/>
          </a:xfrm>
          <a:prstGeom prst="rect">
            <a:avLst/>
          </a:prstGeom>
        </p:spPr>
      </p:pic>
      <p:sp>
        <p:nvSpPr>
          <p:cNvPr id="41" name="文本框 40"/>
          <p:cNvSpPr txBox="1"/>
          <p:nvPr/>
        </p:nvSpPr>
        <p:spPr>
          <a:xfrm>
            <a:off x="7306084" y="33652026"/>
            <a:ext cx="3974058" cy="830997"/>
          </a:xfrm>
          <a:prstGeom prst="rect">
            <a:avLst/>
          </a:prstGeom>
          <a:noFill/>
        </p:spPr>
        <p:txBody>
          <a:bodyPr wrap="square" rtlCol="0" anchor="t">
            <a:spAutoFit/>
          </a:bodyPr>
          <a:lstStyle/>
          <a:p>
            <a:r>
              <a:rPr lang="zh-CN" altLang="en-US" sz="1600" dirty="0">
                <a:latin typeface="Arial" panose="020B0604020202020204" pitchFamily="34" charset="0"/>
                <a:cs typeface="Arial" panose="020B0604020202020204" pitchFamily="34" charset="0"/>
              </a:rPr>
              <a:t>Agents and human primates </a:t>
            </a:r>
            <a:r>
              <a:rPr lang="zh-CN" altLang="en-US" sz="1600" b="1" dirty="0">
                <a:solidFill>
                  <a:schemeClr val="accent5">
                    <a:lumMod val="50000"/>
                  </a:schemeClr>
                </a:solidFill>
                <a:latin typeface="Arial" panose="020B0604020202020204" pitchFamily="34" charset="0"/>
                <a:cs typeface="Arial" panose="020B0604020202020204" pitchFamily="34" charset="0"/>
              </a:rPr>
              <a:t>initially</a:t>
            </a:r>
            <a:r>
              <a:rPr lang="zh-CN" altLang="en-US" sz="1600" b="1" dirty="0">
                <a:solidFill>
                  <a:srgbClr val="17269B"/>
                </a:solidFill>
                <a:latin typeface="Arial" panose="020B0604020202020204" pitchFamily="34" charset="0"/>
                <a:cs typeface="Arial" panose="020B0604020202020204" pitchFamily="34" charset="0"/>
              </a:rPr>
              <a:t> </a:t>
            </a:r>
            <a:r>
              <a:rPr lang="zh-CN" altLang="en-US" sz="1600" b="1" dirty="0">
                <a:solidFill>
                  <a:schemeClr val="accent5">
                    <a:lumMod val="50000"/>
                  </a:schemeClr>
                </a:solidFill>
                <a:latin typeface="Arial" panose="020B0604020202020204" pitchFamily="34" charset="0"/>
                <a:cs typeface="Arial" panose="020B0604020202020204" pitchFamily="34" charset="0"/>
              </a:rPr>
              <a:t>follow avatars </a:t>
            </a:r>
            <a:r>
              <a:rPr lang="zh-CN" altLang="en-US" sz="1600" dirty="0">
                <a:latin typeface="Arial" panose="020B0604020202020204" pitchFamily="34" charset="0"/>
                <a:cs typeface="Arial" panose="020B0604020202020204" pitchFamily="34" charset="0"/>
              </a:rPr>
              <a:t>to optimize foraging, then </a:t>
            </a:r>
            <a:r>
              <a:rPr lang="zh-CN" altLang="en-US" sz="1600" b="1" dirty="0">
                <a:solidFill>
                  <a:schemeClr val="accent5">
                    <a:lumMod val="50000"/>
                  </a:schemeClr>
                </a:solidFill>
                <a:latin typeface="Arial" panose="020B0604020202020204" pitchFamily="34" charset="0"/>
                <a:cs typeface="Arial" panose="020B0604020202020204" pitchFamily="34" charset="0"/>
              </a:rPr>
              <a:t>reduce following based on learned risk</a:t>
            </a:r>
          </a:p>
        </p:txBody>
      </p:sp>
      <p:sp>
        <p:nvSpPr>
          <p:cNvPr id="42" name="文本框 41"/>
          <p:cNvSpPr txBox="1"/>
          <p:nvPr/>
        </p:nvSpPr>
        <p:spPr>
          <a:xfrm>
            <a:off x="224443" y="42001835"/>
            <a:ext cx="19158929" cy="734705"/>
          </a:xfrm>
          <a:prstGeom prst="rect">
            <a:avLst/>
          </a:prstGeom>
          <a:noFill/>
        </p:spPr>
        <p:txBody>
          <a:bodyPr wrap="square" rtlCol="0">
            <a:spAutoFit/>
          </a:bodyPr>
          <a:lstStyle/>
          <a:p>
            <a:r>
              <a:rPr lang="en-US" altLang="zh-CN" sz="2400" b="1" dirty="0">
                <a:solidFill>
                  <a:schemeClr val="accent5">
                    <a:lumMod val="50000"/>
                  </a:schemeClr>
                </a:solidFill>
                <a:latin typeface="Times New Roman" panose="02020603050405020304" charset="0"/>
                <a:cs typeface="Times New Roman" panose="02020603050405020304" charset="0"/>
              </a:rPr>
              <a:t>Reference: </a:t>
            </a:r>
            <a:r>
              <a:rPr lang="en-US" altLang="zh-CN" sz="1800" dirty="0">
                <a:latin typeface="Times New Roman" panose="02020603050405020304" charset="0"/>
                <a:cs typeface="Times New Roman" panose="02020603050405020304" charset="0"/>
              </a:rPr>
              <a:t>Moeller, M., Grohn, J., Manohar, S., Bogacz, R., 2021. An association between prediction errors and risk-seeking: Theory and behavioral evidence. </a:t>
            </a:r>
            <a:r>
              <a:rPr lang="en-US" altLang="zh-CN" sz="1800" dirty="0" err="1">
                <a:latin typeface="Times New Roman" panose="02020603050405020304" charset="0"/>
                <a:cs typeface="Times New Roman" panose="02020603050405020304" charset="0"/>
              </a:rPr>
              <a:t>PLoS</a:t>
            </a:r>
            <a:r>
              <a:rPr lang="en-US" altLang="zh-CN" sz="1800" dirty="0">
                <a:latin typeface="Times New Roman" panose="02020603050405020304" charset="0"/>
                <a:cs typeface="Times New Roman" panose="02020603050405020304" charset="0"/>
              </a:rPr>
              <a:t> </a:t>
            </a:r>
            <a:r>
              <a:rPr lang="en-US" altLang="zh-CN" sz="1800" dirty="0" err="1">
                <a:latin typeface="Times New Roman" panose="02020603050405020304" charset="0"/>
                <a:cs typeface="Times New Roman" panose="02020603050405020304" charset="0"/>
              </a:rPr>
              <a:t>Comput</a:t>
            </a:r>
            <a:r>
              <a:rPr lang="en-US" altLang="zh-CN" sz="1800" dirty="0">
                <a:latin typeface="Times New Roman" panose="02020603050405020304" charset="0"/>
                <a:cs typeface="Times New Roman" panose="02020603050405020304" charset="0"/>
              </a:rPr>
              <a:t> Biol 17, e1009213. https://doi.org/10.1371/journal.pcbi.1009213</a:t>
            </a:r>
          </a:p>
        </p:txBody>
      </p:sp>
      <p:sp>
        <p:nvSpPr>
          <p:cNvPr id="4" name="文本框 3"/>
          <p:cNvSpPr txBox="1"/>
          <p:nvPr/>
        </p:nvSpPr>
        <p:spPr>
          <a:xfrm>
            <a:off x="16163368" y="11265921"/>
            <a:ext cx="4548160" cy="280195"/>
          </a:xfrm>
          <a:prstGeom prst="rect">
            <a:avLst/>
          </a:prstGeom>
          <a:noFill/>
        </p:spPr>
        <p:txBody>
          <a:bodyPr wrap="square" rtlCol="0" anchor="t">
            <a:spAutoFit/>
          </a:bodyPr>
          <a:lstStyle/>
          <a:p>
            <a:pPr algn="ctr"/>
            <a:r>
              <a:rPr lang="en-US" altLang="zh-CN" sz="1200" dirty="0">
                <a:latin typeface="Times New Roman" panose="02020603050405020304" charset="0"/>
                <a:cs typeface="Times New Roman" panose="02020603050405020304" charset="0"/>
              </a:rPr>
              <a:t>Pictures of children used </a:t>
            </a:r>
            <a:r>
              <a:rPr lang="zh-CN" altLang="en-US" sz="1200" dirty="0">
                <a:latin typeface="Times New Roman" panose="02020603050405020304" charset="0"/>
                <a:cs typeface="Times New Roman" panose="02020603050405020304" charset="0"/>
              </a:rPr>
              <a:t>with </a:t>
            </a:r>
            <a:r>
              <a:rPr lang="en-US" altLang="zh-CN" sz="1200" dirty="0">
                <a:latin typeface="Times New Roman" panose="02020603050405020304" charset="0"/>
                <a:cs typeface="Times New Roman" panose="02020603050405020304" charset="0"/>
              </a:rPr>
              <a:t>their &amp; their caretaker’s </a:t>
            </a:r>
            <a:r>
              <a:rPr lang="zh-CN" altLang="en-US" sz="1200" dirty="0">
                <a:latin typeface="Times New Roman" panose="02020603050405020304" charset="0"/>
                <a:cs typeface="Times New Roman" panose="02020603050405020304" charset="0"/>
              </a:rPr>
              <a:t>permission</a:t>
            </a:r>
          </a:p>
        </p:txBody>
      </p:sp>
      <p:pic>
        <p:nvPicPr>
          <p:cNvPr id="12" name="图片 11"/>
          <p:cNvPicPr>
            <a:picLocks noChangeAspect="1"/>
          </p:cNvPicPr>
          <p:nvPr/>
        </p:nvPicPr>
        <p:blipFill>
          <a:blip r:embed="rId11"/>
          <a:stretch>
            <a:fillRect/>
          </a:stretch>
        </p:blipFill>
        <p:spPr>
          <a:xfrm>
            <a:off x="19614855" y="41174053"/>
            <a:ext cx="2768509" cy="1446786"/>
          </a:xfrm>
          <a:prstGeom prst="rect">
            <a:avLst/>
          </a:prstGeom>
        </p:spPr>
      </p:pic>
      <p:sp>
        <p:nvSpPr>
          <p:cNvPr id="32" name="矩形 178"/>
          <p:cNvSpPr/>
          <p:nvPr/>
        </p:nvSpPr>
        <p:spPr>
          <a:xfrm>
            <a:off x="18608671" y="31415826"/>
            <a:ext cx="1129043" cy="1569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45" name="矩形 199"/>
          <p:cNvSpPr/>
          <p:nvPr/>
        </p:nvSpPr>
        <p:spPr>
          <a:xfrm>
            <a:off x="0" y="1270"/>
            <a:ext cx="30266640" cy="3972560"/>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dirty="0"/>
          </a:p>
        </p:txBody>
      </p:sp>
      <p:sp>
        <p:nvSpPr>
          <p:cNvPr id="184" name="文本框 183"/>
          <p:cNvSpPr txBox="1"/>
          <p:nvPr/>
        </p:nvSpPr>
        <p:spPr>
          <a:xfrm>
            <a:off x="-251460" y="0"/>
            <a:ext cx="30518100" cy="3661410"/>
          </a:xfrm>
          <a:prstGeom prst="rect">
            <a:avLst/>
          </a:prstGeom>
          <a:noFill/>
        </p:spPr>
        <p:txBody>
          <a:bodyPr wrap="square" rtlCol="0">
            <a:spAutoFit/>
          </a:bodyPr>
          <a:lstStyle/>
          <a:p>
            <a:pPr algn="ctr">
              <a:spcAft>
                <a:spcPts val="1200"/>
              </a:spcAft>
            </a:pPr>
            <a:r>
              <a:rPr lang="en-US" altLang="zh-CN" sz="7200" b="1" dirty="0">
                <a:solidFill>
                  <a:schemeClr val="accent5">
                    <a:lumMod val="50000"/>
                  </a:schemeClr>
                </a:solidFill>
                <a:latin typeface="Times New Roman" panose="02020603050405020304" charset="0"/>
                <a:cs typeface="Times New Roman" panose="02020603050405020304" charset="0"/>
              </a:rPr>
              <a:t>Revealing cognitive mechanisms in primate movement </a:t>
            </a:r>
            <a:br>
              <a:rPr lang="en-US" altLang="zh-CN" sz="7200" b="1" dirty="0">
                <a:solidFill>
                  <a:schemeClr val="accent5">
                    <a:lumMod val="50000"/>
                  </a:schemeClr>
                </a:solidFill>
                <a:latin typeface="Times New Roman" panose="02020603050405020304" charset="0"/>
                <a:cs typeface="Times New Roman" panose="02020603050405020304" charset="0"/>
              </a:rPr>
            </a:br>
            <a:r>
              <a:rPr lang="en-US" altLang="zh-CN" sz="7200" b="1" dirty="0">
                <a:solidFill>
                  <a:schemeClr val="accent5">
                    <a:lumMod val="50000"/>
                  </a:schemeClr>
                </a:solidFill>
                <a:latin typeface="Times New Roman" panose="02020603050405020304" charset="0"/>
                <a:cs typeface="Times New Roman" panose="02020603050405020304" charset="0"/>
              </a:rPr>
              <a:t>by twinning experiments with an agent-based model</a:t>
            </a:r>
            <a:endParaRPr lang="en-US" altLang="zh-CN" sz="4000" b="1" dirty="0">
              <a:solidFill>
                <a:schemeClr val="accent5">
                  <a:lumMod val="50000"/>
                </a:schemeClr>
              </a:solidFill>
              <a:latin typeface="Times New Roman" panose="02020603050405020304" charset="0"/>
              <a:cs typeface="Times New Roman" panose="02020603050405020304" charset="0"/>
            </a:endParaRPr>
          </a:p>
          <a:p>
            <a:pPr algn="ctr">
              <a:spcAft>
                <a:spcPts val="1200"/>
              </a:spcAft>
            </a:pPr>
            <a:r>
              <a:rPr lang="en-US" altLang="zh-CN" sz="3200" dirty="0">
                <a:latin typeface="Times New Roman" panose="02020603050405020304" charset="0"/>
                <a:cs typeface="Times New Roman" panose="02020603050405020304" charset="0"/>
              </a:rPr>
              <a:t>Muhan Li, Evy van Berlo, Pia den Braver, Bram van der Perk, Vonne Smit, Bryndan van Pinxteren, Eva </a:t>
            </a:r>
            <a:r>
              <a:rPr lang="en-US" altLang="zh-CN" sz="3200" dirty="0" err="1">
                <a:latin typeface="Times New Roman" panose="02020603050405020304" charset="0"/>
                <a:cs typeface="Times New Roman" panose="02020603050405020304" charset="0"/>
              </a:rPr>
              <a:t>Leferink</a:t>
            </a:r>
            <a:r>
              <a:rPr lang="en-US" altLang="zh-CN" sz="3200" dirty="0">
                <a:latin typeface="Times New Roman" panose="02020603050405020304" charset="0"/>
                <a:cs typeface="Times New Roman" panose="02020603050405020304" charset="0"/>
              </a:rPr>
              <a:t>, Karline Janmaat, Emiel van Loon</a:t>
            </a:r>
          </a:p>
          <a:p>
            <a:pPr algn="ctr"/>
            <a:r>
              <a:rPr lang="en-US" altLang="zh-CN" sz="3600" dirty="0">
                <a:solidFill>
                  <a:schemeClr val="accent5">
                    <a:lumMod val="50000"/>
                  </a:schemeClr>
                </a:solidFill>
                <a:latin typeface="Times New Roman" panose="02020603050405020304" charset="0"/>
                <a:cs typeface="Times New Roman" panose="02020603050405020304" charset="0"/>
              </a:rPr>
              <a:t>Institute for Biodiversity and Ecosystem Dynamics - University of Amsterdam</a:t>
            </a:r>
          </a:p>
        </p:txBody>
      </p:sp>
      <p:grpSp>
        <p:nvGrpSpPr>
          <p:cNvPr id="55" name="Groep 54"/>
          <p:cNvGrpSpPr/>
          <p:nvPr/>
        </p:nvGrpSpPr>
        <p:grpSpPr>
          <a:xfrm>
            <a:off x="3932749" y="15695256"/>
            <a:ext cx="21616348" cy="3011162"/>
            <a:chOff x="3933782" y="15459986"/>
            <a:chExt cx="21622018" cy="3011951"/>
          </a:xfrm>
        </p:grpSpPr>
        <p:pic>
          <p:nvPicPr>
            <p:cNvPr id="19" name="Afbeelding 21" descr="Afbeelding met hemel, buitenshuis, gras, boom&#10;&#10;Door AI gegenereerde inhoud is mogelijk onjuist."/>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7032697" y="15501124"/>
              <a:ext cx="4668635" cy="2926080"/>
            </a:xfrm>
            <a:prstGeom prst="rect">
              <a:avLst/>
            </a:prstGeom>
            <a:effectLst>
              <a:glow rad="63500">
                <a:srgbClr val="C4ACCE">
                  <a:alpha val="40000"/>
                </a:srgbClr>
              </a:glow>
            </a:effectLst>
          </p:spPr>
        </p:pic>
        <p:pic>
          <p:nvPicPr>
            <p:cNvPr id="20" name="Afbeelding 27" descr="Afbeelding met hemel, buitenshuis, gras, boom&#10;&#10;Door AI gegenereerde inhoud is mogelijk onjuist."/>
            <p:cNvPicPr>
              <a:picLocks noChangeAspect="1"/>
            </p:cNvPicPr>
            <p:nvPr/>
          </p:nvPicPr>
          <p:blipFill>
            <a:blip r:embed="rId13" cstate="print">
              <a:extLst>
                <a:ext uri="{28A0092B-C50C-407E-A947-70E740481C1C}">
                  <a14:useLocalDpi xmlns:a14="http://schemas.microsoft.com/office/drawing/2010/main" val="0"/>
                </a:ext>
              </a:extLst>
            </a:blip>
            <a:srcRect l="11298" r="29413" b="40588"/>
            <a:stretch>
              <a:fillRect/>
            </a:stretch>
          </p:blipFill>
          <p:spPr>
            <a:xfrm>
              <a:off x="11778887" y="15499254"/>
              <a:ext cx="4795568" cy="2926080"/>
            </a:xfrm>
            <a:prstGeom prst="rect">
              <a:avLst/>
            </a:prstGeom>
            <a:effectLst>
              <a:glow rad="63500">
                <a:srgbClr val="C4ACCE">
                  <a:alpha val="40000"/>
                </a:srgbClr>
              </a:glow>
            </a:effectLst>
          </p:spPr>
        </p:pic>
        <p:pic>
          <p:nvPicPr>
            <p:cNvPr id="2" name="图片 1"/>
            <p:cNvPicPr>
              <a:picLocks noChangeAspect="1"/>
            </p:cNvPicPr>
            <p:nvPr/>
          </p:nvPicPr>
          <p:blipFill>
            <a:blip r:embed="rId14"/>
            <a:stretch>
              <a:fillRect/>
            </a:stretch>
          </p:blipFill>
          <p:spPr>
            <a:xfrm>
              <a:off x="16645973" y="15500299"/>
              <a:ext cx="3783254" cy="2926080"/>
            </a:xfrm>
            <a:prstGeom prst="rect">
              <a:avLst/>
            </a:prstGeom>
            <a:effectLst>
              <a:glow rad="63500">
                <a:srgbClr val="C4ACCE">
                  <a:alpha val="40000"/>
                </a:srgbClr>
              </a:glow>
            </a:effectLst>
          </p:spPr>
        </p:pic>
        <p:pic>
          <p:nvPicPr>
            <p:cNvPr id="26" name="图片 25"/>
            <p:cNvPicPr>
              <a:picLocks noChangeAspect="1"/>
            </p:cNvPicPr>
            <p:nvPr/>
          </p:nvPicPr>
          <p:blipFill>
            <a:blip r:embed="rId15"/>
            <a:stretch>
              <a:fillRect/>
            </a:stretch>
          </p:blipFill>
          <p:spPr>
            <a:xfrm>
              <a:off x="3933782" y="15459986"/>
              <a:ext cx="3087785" cy="2926080"/>
            </a:xfrm>
            <a:prstGeom prst="rect">
              <a:avLst/>
            </a:prstGeom>
            <a:effectLst>
              <a:glow rad="63500">
                <a:srgbClr val="C4ACCE">
                  <a:alpha val="40000"/>
                </a:srgbClr>
              </a:glow>
            </a:effectLst>
          </p:spPr>
        </p:pic>
        <p:sp>
          <p:nvSpPr>
            <p:cNvPr id="54" name="矩形 178"/>
            <p:cNvSpPr/>
            <p:nvPr/>
          </p:nvSpPr>
          <p:spPr>
            <a:xfrm>
              <a:off x="20571013" y="15503020"/>
              <a:ext cx="4984787" cy="2926080"/>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53" name="Tekstvak 52"/>
            <p:cNvSpPr txBox="1"/>
            <p:nvPr/>
          </p:nvSpPr>
          <p:spPr>
            <a:xfrm>
              <a:off x="20828127" y="15545090"/>
              <a:ext cx="4543238" cy="2926847"/>
            </a:xfrm>
            <a:prstGeom prst="rect">
              <a:avLst/>
            </a:prstGeom>
            <a:noFill/>
          </p:spPr>
          <p:txBody>
            <a:bodyPr wrap="square">
              <a:spAutoFit/>
            </a:bodyPr>
            <a:lstStyle/>
            <a:p>
              <a:r>
                <a:rPr lang="en-US" sz="2800" dirty="0">
                  <a:latin typeface="Times New Roman" panose="02020603050405020304" charset="0"/>
                  <a:cs typeface="Times New Roman" panose="02020603050405020304" charset="0"/>
                </a:rPr>
                <a:t>From left to right: game map, still of screen while following avatar, screen while fruit tree is reached &amp; map of movement paths based on logged results.</a:t>
              </a:r>
            </a:p>
          </p:txBody>
        </p:sp>
      </p:grpSp>
      <p:sp>
        <p:nvSpPr>
          <p:cNvPr id="39" name="文本框 38"/>
          <p:cNvSpPr txBox="1"/>
          <p:nvPr/>
        </p:nvSpPr>
        <p:spPr>
          <a:xfrm>
            <a:off x="17284778" y="30117796"/>
            <a:ext cx="2389982" cy="1569248"/>
          </a:xfrm>
          <a:prstGeom prst="rect">
            <a:avLst/>
          </a:prstGeom>
          <a:noFill/>
        </p:spPr>
        <p:txBody>
          <a:bodyPr wrap="square" rtlCol="0">
            <a:spAutoFit/>
          </a:bodyPr>
          <a:lstStyle/>
          <a:p>
            <a:pPr algn="l"/>
            <a:r>
              <a:rPr lang="en-US" altLang="zh-CN" sz="1600" dirty="0">
                <a:latin typeface="Arial" panose="020B0604020202020204" pitchFamily="34" charset="0"/>
                <a:cs typeface="Arial" panose="020B0604020202020204" pitchFamily="34" charset="0"/>
              </a:rPr>
              <a:t>A smaller </a:t>
            </a:r>
            <a:r>
              <a:rPr lang="en-US" altLang="zh-CN" sz="1600" dirty="0" err="1">
                <a:latin typeface="Arial" panose="020B0604020202020204" pitchFamily="34" charset="0"/>
                <a:cs typeface="Arial" panose="020B0604020202020204" pitchFamily="34" charset="0"/>
              </a:rPr>
              <a:t>Frechet</a:t>
            </a:r>
            <a:r>
              <a:rPr lang="en-US" altLang="zh-CN" sz="1600" dirty="0">
                <a:latin typeface="Arial" panose="020B0604020202020204" pitchFamily="34" charset="0"/>
                <a:cs typeface="Arial" panose="020B0604020202020204" pitchFamily="34" charset="0"/>
              </a:rPr>
              <a:t> distance implies a smaller</a:t>
            </a:r>
            <a:r>
              <a:rPr lang="zh-CN" altLang="en-US" sz="1600" dirty="0">
                <a:latin typeface="Arial" panose="020B0604020202020204" pitchFamily="34" charset="0"/>
                <a:cs typeface="Arial" panose="020B0604020202020204" pitchFamily="34" charset="0"/>
              </a:rPr>
              <a:t> </a:t>
            </a:r>
            <a:r>
              <a:rPr lang="en-US" altLang="zh-CN" sz="1600" dirty="0">
                <a:latin typeface="Arial" panose="020B0604020202020204" pitchFamily="34" charset="0"/>
                <a:cs typeface="Arial" panose="020B0604020202020204" pitchFamily="34" charset="0"/>
              </a:rPr>
              <a:t>difference between a model </a:t>
            </a:r>
          </a:p>
          <a:p>
            <a:pPr algn="l"/>
            <a:r>
              <a:rPr lang="en-US" altLang="zh-CN" sz="1600" dirty="0">
                <a:latin typeface="Arial" panose="020B0604020202020204" pitchFamily="34" charset="0"/>
                <a:cs typeface="Arial" panose="020B0604020202020204" pitchFamily="34" charset="0"/>
              </a:rPr>
              <a:t>and an empirical trajectory</a:t>
            </a:r>
            <a:endParaRPr lang="zh-CN" altLang="en-US" sz="1600" dirty="0">
              <a:solidFill>
                <a:srgbClr val="17269B"/>
              </a:solidFill>
              <a:latin typeface="Arial" panose="020B0604020202020204" pitchFamily="34" charset="0"/>
              <a:cs typeface="Arial" panose="020B0604020202020204" pitchFamily="34" charset="0"/>
              <a:sym typeface="+mn-ea"/>
            </a:endParaRPr>
          </a:p>
        </p:txBody>
      </p:sp>
      <p:sp>
        <p:nvSpPr>
          <p:cNvPr id="16" name="文本框 15"/>
          <p:cNvSpPr txBox="1"/>
          <p:nvPr/>
        </p:nvSpPr>
        <p:spPr>
          <a:xfrm>
            <a:off x="11106000" y="22068000"/>
            <a:ext cx="836930" cy="260350"/>
          </a:xfrm>
          <a:prstGeom prst="rect">
            <a:avLst/>
          </a:prstGeom>
          <a:noFill/>
        </p:spPr>
        <p:txBody>
          <a:bodyPr wrap="square" rtlCol="0">
            <a:spAutoFit/>
          </a:bodyPr>
          <a:lstStyle/>
          <a:p>
            <a:pPr algn="ctr"/>
            <a:r>
              <a:rPr lang="en-US" altLang="zh-CN" sz="1100">
                <a:latin typeface="Arial" panose="020B0604020202020204" pitchFamily="34" charset="0"/>
                <a:cs typeface="Arial" panose="020B0604020202020204" pitchFamily="34" charset="0"/>
              </a:rPr>
              <a:t>Follow</a:t>
            </a:r>
          </a:p>
        </p:txBody>
      </p:sp>
      <p:sp>
        <p:nvSpPr>
          <p:cNvPr id="21" name="文本框 20"/>
          <p:cNvSpPr txBox="1"/>
          <p:nvPr/>
        </p:nvSpPr>
        <p:spPr>
          <a:xfrm>
            <a:off x="11592000" y="22572001"/>
            <a:ext cx="836930" cy="260350"/>
          </a:xfrm>
          <a:prstGeom prst="rect">
            <a:avLst/>
          </a:prstGeom>
          <a:noFill/>
        </p:spPr>
        <p:txBody>
          <a:bodyPr wrap="square" rtlCol="0">
            <a:spAutoFit/>
          </a:bodyPr>
          <a:lstStyle/>
          <a:p>
            <a:pPr algn="ctr"/>
            <a:r>
              <a:rPr lang="en-US" altLang="zh-CN" sz="1100">
                <a:latin typeface="Arial" panose="020B0604020202020204" pitchFamily="34" charset="0"/>
                <a:cs typeface="Arial" panose="020B0604020202020204" pitchFamily="34" charset="0"/>
              </a:rPr>
              <a:t>Explore</a:t>
            </a:r>
          </a:p>
        </p:txBody>
      </p:sp>
      <p:pic>
        <p:nvPicPr>
          <p:cNvPr id="22" name="图片 21"/>
          <p:cNvPicPr>
            <a:picLocks noChangeAspect="1"/>
          </p:cNvPicPr>
          <p:nvPr/>
        </p:nvPicPr>
        <p:blipFill>
          <a:blip r:embed="rId16"/>
          <a:srcRect l="37274" t="11938" r="37274" b="22681"/>
          <a:stretch>
            <a:fillRect/>
          </a:stretch>
        </p:blipFill>
        <p:spPr>
          <a:xfrm>
            <a:off x="27270710" y="753110"/>
            <a:ext cx="2604770" cy="2155190"/>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NzJkYjUzZTFmYzhjMTIxOWU4YWU2NGJiOWNlYjk4ZTEifQ=="/>
</p:tagLst>
</file>

<file path=ppt/theme/theme1.xml><?xml version="1.0" encoding="utf-8"?>
<a:theme xmlns:a="http://schemas.openxmlformats.org/drawingml/2006/main" name="Office 2013 - 2022 Thema">
  <a:themeElements>
    <a:clrScheme name="Office 2013 - 2022 Thema">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a">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a">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18</TotalTime>
  <Words>1545</Words>
  <Application>Microsoft Office PowerPoint</Application>
  <PresentationFormat>Aangepast</PresentationFormat>
  <Paragraphs>43</Paragraphs>
  <Slides>1</Slides>
  <Notes>1</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vt:i4>
      </vt:variant>
    </vt:vector>
  </HeadingPairs>
  <TitlesOfParts>
    <vt:vector size="6" baseType="lpstr">
      <vt:lpstr>Arial</vt:lpstr>
      <vt:lpstr>Calibri</vt:lpstr>
      <vt:lpstr>Calibri Light</vt:lpstr>
      <vt:lpstr>Times New Roman</vt:lpstr>
      <vt:lpstr>Office 2013 - 2022 Thema</vt:lpstr>
      <vt:lpstr>PowerPoint-presentatie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慕涵 李</dc:creator>
  <cp:lastModifiedBy>Emiel van Loon</cp:lastModifiedBy>
  <cp:revision>34</cp:revision>
  <cp:lastPrinted>2025-08-28T11:59:56Z</cp:lastPrinted>
  <dcterms:created xsi:type="dcterms:W3CDTF">2025-08-13T07:46:00Z</dcterms:created>
  <dcterms:modified xsi:type="dcterms:W3CDTF">2025-08-28T12:03:41Z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92AEA19DD7E7491EA1726EF63F470ACD</vt:lpwstr>
  </property>
  <property fmtid="{D5CDD505-2E9C-101B-9397-08002B2CF9AE}" pid="3" name="KSOProductBuildVer">
    <vt:lpwstr>2052-11.1.0.12165</vt:lpwstr>
  </property>
</Properties>
</file>

<file path=docProps/thumbnail.jpeg>
</file>